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grandir"/>
      <p:regular r:id="rId27"/>
    </p:embeddedFont>
    <p:embeddedFont>
      <p:font typeface="Agrandir Bold"/>
      <p:regular r:id="rId28"/>
    </p:embeddedFont>
    <p:embeddedFont>
      <p:font typeface="Agrandir Bold Italics"/>
      <p:regular r:id="rId29"/>
    </p:embeddedFont>
    <p:embeddedFont>
      <p:font typeface="Agrandir Italics"/>
      <p:regular r:id="rId30"/>
    </p:embeddedFont>
    <p:embeddedFont>
      <p:font typeface="Montserrat Bold"/>
      <p:regular r:id="rId31"/>
    </p:embeddedFont>
    <p:embeddedFont>
      <p:font typeface="Montserrat Semi-Bold"/>
      <p:regular r:id="rId32"/>
    </p:embeddedFont>
    <p:embeddedFont>
      <p:font typeface="Montserrat Ultra-Bold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4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3906" y="548092"/>
            <a:ext cx="7226750" cy="9190817"/>
            <a:chOff x="0" y="0"/>
            <a:chExt cx="3163779" cy="40236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63779" cy="4023622"/>
            </a:xfrm>
            <a:custGeom>
              <a:avLst/>
              <a:gdLst/>
              <a:ahLst/>
              <a:cxnLst/>
              <a:rect l="l" t="t" r="r" b="b"/>
              <a:pathLst>
                <a:path w="3163779" h="4023622">
                  <a:moveTo>
                    <a:pt x="43923" y="0"/>
                  </a:moveTo>
                  <a:lnTo>
                    <a:pt x="3119856" y="0"/>
                  </a:lnTo>
                  <a:cubicBezTo>
                    <a:pt x="3144114" y="0"/>
                    <a:pt x="3163779" y="19665"/>
                    <a:pt x="3163779" y="43923"/>
                  </a:cubicBezTo>
                  <a:lnTo>
                    <a:pt x="3163779" y="3979699"/>
                  </a:lnTo>
                  <a:cubicBezTo>
                    <a:pt x="3163779" y="3991348"/>
                    <a:pt x="3159151" y="4002520"/>
                    <a:pt x="3150914" y="4010757"/>
                  </a:cubicBezTo>
                  <a:cubicBezTo>
                    <a:pt x="3142677" y="4018994"/>
                    <a:pt x="3131505" y="4023622"/>
                    <a:pt x="3119856" y="4023622"/>
                  </a:cubicBezTo>
                  <a:lnTo>
                    <a:pt x="43923" y="4023622"/>
                  </a:lnTo>
                  <a:cubicBezTo>
                    <a:pt x="19665" y="4023622"/>
                    <a:pt x="0" y="4003957"/>
                    <a:pt x="0" y="3979699"/>
                  </a:cubicBezTo>
                  <a:lnTo>
                    <a:pt x="0" y="43923"/>
                  </a:lnTo>
                  <a:cubicBezTo>
                    <a:pt x="0" y="19665"/>
                    <a:pt x="19665" y="0"/>
                    <a:pt x="43923" y="0"/>
                  </a:cubicBezTo>
                  <a:close/>
                </a:path>
              </a:pathLst>
            </a:custGeom>
            <a:solidFill>
              <a:srgbClr val="EF5E3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163779" cy="4099822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98481" y="6843747"/>
            <a:ext cx="6863259" cy="1258442"/>
            <a:chOff x="0" y="0"/>
            <a:chExt cx="9151012" cy="16779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151012" cy="1677923"/>
              <a:chOff x="0" y="0"/>
              <a:chExt cx="1807607" cy="33144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07607" cy="331442"/>
              </a:xfrm>
              <a:custGeom>
                <a:avLst/>
                <a:gdLst/>
                <a:ahLst/>
                <a:cxnLst/>
                <a:rect l="l" t="t" r="r" b="b"/>
                <a:pathLst>
                  <a:path w="1807607" h="331442">
                    <a:moveTo>
                      <a:pt x="0" y="0"/>
                    </a:moveTo>
                    <a:lnTo>
                      <a:pt x="1807607" y="0"/>
                    </a:lnTo>
                    <a:lnTo>
                      <a:pt x="1807607" y="331442"/>
                    </a:lnTo>
                    <a:lnTo>
                      <a:pt x="0" y="331442"/>
                    </a:lnTo>
                    <a:close/>
                  </a:path>
                </a:pathLst>
              </a:custGeom>
              <a:solidFill>
                <a:srgbClr val="EF5E3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807607" cy="3695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30737" y="102327"/>
              <a:ext cx="8216121" cy="1349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34"/>
                </a:lnSpc>
              </a:pPr>
              <a:r>
                <a:rPr lang="en-US" sz="281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Lakshmi Priya Diwakar, Araditta Iyer, Eddie Lim, Sophie Nikolov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4002317" y="1673748"/>
            <a:ext cx="2869349" cy="5169999"/>
          </a:xfrm>
          <a:custGeom>
            <a:avLst/>
            <a:gdLst/>
            <a:ahLst/>
            <a:cxnLst/>
            <a:rect l="l" t="t" r="r" b="b"/>
            <a:pathLst>
              <a:path w="2869349" h="5169999">
                <a:moveTo>
                  <a:pt x="2869349" y="0"/>
                </a:moveTo>
                <a:lnTo>
                  <a:pt x="0" y="0"/>
                </a:lnTo>
                <a:lnTo>
                  <a:pt x="0" y="5169999"/>
                </a:lnTo>
                <a:lnTo>
                  <a:pt x="2869349" y="5169999"/>
                </a:lnTo>
                <a:lnTo>
                  <a:pt x="286934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268073" y="3169088"/>
            <a:ext cx="8991227" cy="23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0"/>
              </a:lnSpc>
            </a:pPr>
            <a:r>
              <a:rPr lang="en-US" sz="9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The UIUC Library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44656" y="1126009"/>
            <a:ext cx="5415643" cy="54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4"/>
              </a:lnSpc>
            </a:pPr>
            <a:r>
              <a:rPr lang="en-US" sz="281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DTX 495 - FINAL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50134" y="5035923"/>
            <a:ext cx="4591441" cy="722727"/>
            <a:chOff x="0" y="0"/>
            <a:chExt cx="6121922" cy="963636"/>
          </a:xfrm>
        </p:grpSpPr>
        <p:grpSp>
          <p:nvGrpSpPr>
            <p:cNvPr id="3" name="Group 3"/>
            <p:cNvGrpSpPr/>
            <p:nvPr/>
          </p:nvGrpSpPr>
          <p:grpSpPr>
            <a:xfrm>
              <a:off x="216680" y="0"/>
              <a:ext cx="5688561" cy="963636"/>
              <a:chOff x="0" y="0"/>
              <a:chExt cx="1079643" cy="182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79643" cy="182890"/>
              </a:xfrm>
              <a:custGeom>
                <a:avLst/>
                <a:gdLst/>
                <a:ahLst/>
                <a:cxnLst/>
                <a:rect l="l" t="t" r="r" b="b"/>
                <a:pathLst>
                  <a:path w="1079643" h="182890">
                    <a:moveTo>
                      <a:pt x="76348" y="0"/>
                    </a:moveTo>
                    <a:lnTo>
                      <a:pt x="1003295" y="0"/>
                    </a:lnTo>
                    <a:cubicBezTo>
                      <a:pt x="1023544" y="0"/>
                      <a:pt x="1042963" y="8044"/>
                      <a:pt x="1057281" y="22362"/>
                    </a:cubicBezTo>
                    <a:cubicBezTo>
                      <a:pt x="1071599" y="36680"/>
                      <a:pt x="1079643" y="56099"/>
                      <a:pt x="1079643" y="76348"/>
                    </a:cubicBezTo>
                    <a:lnTo>
                      <a:pt x="1079643" y="106543"/>
                    </a:lnTo>
                    <a:cubicBezTo>
                      <a:pt x="1079643" y="148708"/>
                      <a:pt x="1045461" y="182890"/>
                      <a:pt x="1003295" y="182890"/>
                    </a:cubicBezTo>
                    <a:lnTo>
                      <a:pt x="76348" y="182890"/>
                    </a:lnTo>
                    <a:cubicBezTo>
                      <a:pt x="56099" y="182890"/>
                      <a:pt x="36680" y="174846"/>
                      <a:pt x="22362" y="160529"/>
                    </a:cubicBezTo>
                    <a:cubicBezTo>
                      <a:pt x="8044" y="146211"/>
                      <a:pt x="0" y="126791"/>
                      <a:pt x="0" y="106543"/>
                    </a:cubicBezTo>
                    <a:lnTo>
                      <a:pt x="0" y="76348"/>
                    </a:lnTo>
                    <a:cubicBezTo>
                      <a:pt x="0" y="34182"/>
                      <a:pt x="34182" y="0"/>
                      <a:pt x="76348" y="0"/>
                    </a:cubicBezTo>
                    <a:close/>
                  </a:path>
                </a:pathLst>
              </a:custGeom>
              <a:solidFill>
                <a:srgbClr val="1D58A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1079643" cy="259090"/>
              </a:xfrm>
              <a:prstGeom prst="rect">
                <a:avLst/>
              </a:prstGeom>
            </p:spPr>
            <p:txBody>
              <a:bodyPr lIns="48782" tIns="48782" rIns="48782" bIns="48782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181785"/>
              <a:ext cx="6121922" cy="641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4"/>
                </a:lnSpc>
                <a:spcBef>
                  <a:spcPct val="0"/>
                </a:spcBef>
              </a:pPr>
              <a:r>
                <a:rPr lang="en-US" sz="2603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Study Space Samuel</a:t>
              </a:r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5105400" y="6069487"/>
            <a:ext cx="11882464" cy="2516961"/>
          </a:xfrm>
          <a:custGeom>
            <a:avLst/>
            <a:gdLst/>
            <a:ahLst/>
            <a:cxnLst/>
            <a:rect l="l" t="t" r="r" b="b"/>
            <a:pathLst>
              <a:path w="11506108" h="2516961">
                <a:moveTo>
                  <a:pt x="11506108" y="0"/>
                </a:moveTo>
                <a:lnTo>
                  <a:pt x="0" y="0"/>
                </a:lnTo>
                <a:lnTo>
                  <a:pt x="0" y="2516961"/>
                </a:lnTo>
                <a:lnTo>
                  <a:pt x="11506108" y="2516961"/>
                </a:lnTo>
                <a:lnTo>
                  <a:pt x="115061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363283" y="9019983"/>
            <a:ext cx="4118473" cy="725291"/>
            <a:chOff x="0" y="0"/>
            <a:chExt cx="5491297" cy="96705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491297" cy="967055"/>
              <a:chOff x="0" y="0"/>
              <a:chExt cx="1038519" cy="182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38519" cy="182890"/>
              </a:xfrm>
              <a:custGeom>
                <a:avLst/>
                <a:gdLst/>
                <a:ahLst/>
                <a:cxnLst/>
                <a:rect l="l" t="t" r="r" b="b"/>
                <a:pathLst>
                  <a:path w="1038519" h="182890">
                    <a:moveTo>
                      <a:pt x="79371" y="0"/>
                    </a:moveTo>
                    <a:lnTo>
                      <a:pt x="959148" y="0"/>
                    </a:lnTo>
                    <a:cubicBezTo>
                      <a:pt x="1002983" y="0"/>
                      <a:pt x="1038519" y="35536"/>
                      <a:pt x="1038519" y="79371"/>
                    </a:cubicBezTo>
                    <a:lnTo>
                      <a:pt x="1038519" y="103519"/>
                    </a:lnTo>
                    <a:cubicBezTo>
                      <a:pt x="1038519" y="147355"/>
                      <a:pt x="1002983" y="182890"/>
                      <a:pt x="959148" y="182890"/>
                    </a:cubicBezTo>
                    <a:lnTo>
                      <a:pt x="79371" y="182890"/>
                    </a:lnTo>
                    <a:cubicBezTo>
                      <a:pt x="58320" y="182890"/>
                      <a:pt x="38132" y="174528"/>
                      <a:pt x="23247" y="159643"/>
                    </a:cubicBezTo>
                    <a:cubicBezTo>
                      <a:pt x="8362" y="144758"/>
                      <a:pt x="0" y="124570"/>
                      <a:pt x="0" y="103519"/>
                    </a:cubicBezTo>
                    <a:lnTo>
                      <a:pt x="0" y="79371"/>
                    </a:lnTo>
                    <a:cubicBezTo>
                      <a:pt x="0" y="35536"/>
                      <a:pt x="35536" y="0"/>
                      <a:pt x="79371" y="0"/>
                    </a:cubicBezTo>
                    <a:close/>
                  </a:path>
                </a:pathLst>
              </a:custGeom>
              <a:solidFill>
                <a:srgbClr val="F0692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1038519" cy="259090"/>
              </a:xfrm>
              <a:prstGeom prst="rect">
                <a:avLst/>
              </a:prstGeom>
            </p:spPr>
            <p:txBody>
              <a:bodyPr lIns="48782" tIns="48782" rIns="48782" bIns="48782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182870"/>
              <a:ext cx="5491297" cy="64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57"/>
                </a:lnSpc>
                <a:spcBef>
                  <a:spcPct val="0"/>
                </a:spcBef>
              </a:pPr>
              <a:r>
                <a:rPr lang="en-US" sz="2612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Bookworm Brianna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481617" y="1785590"/>
            <a:ext cx="2928474" cy="2939497"/>
          </a:xfrm>
          <a:custGeom>
            <a:avLst/>
            <a:gdLst/>
            <a:ahLst/>
            <a:cxnLst/>
            <a:rect l="l" t="t" r="r" b="b"/>
            <a:pathLst>
              <a:path w="2928474" h="2939497">
                <a:moveTo>
                  <a:pt x="2928475" y="0"/>
                </a:moveTo>
                <a:lnTo>
                  <a:pt x="0" y="0"/>
                </a:lnTo>
                <a:lnTo>
                  <a:pt x="0" y="2939497"/>
                </a:lnTo>
                <a:lnTo>
                  <a:pt x="2928475" y="2939497"/>
                </a:lnTo>
                <a:lnTo>
                  <a:pt x="29284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997949" y="5862513"/>
            <a:ext cx="2849141" cy="2849141"/>
            <a:chOff x="0" y="0"/>
            <a:chExt cx="3798854" cy="379885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798854" cy="3798854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692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84000" y="0"/>
              <a:ext cx="3460411" cy="3798854"/>
            </a:xfrm>
            <a:custGeom>
              <a:avLst/>
              <a:gdLst/>
              <a:ahLst/>
              <a:cxnLst/>
              <a:rect l="l" t="t" r="r" b="b"/>
              <a:pathLst>
                <a:path w="3460411" h="3798854">
                  <a:moveTo>
                    <a:pt x="0" y="0"/>
                  </a:moveTo>
                  <a:lnTo>
                    <a:pt x="3460411" y="0"/>
                  </a:lnTo>
                  <a:lnTo>
                    <a:pt x="3460411" y="3798854"/>
                  </a:lnTo>
                  <a:lnTo>
                    <a:pt x="0" y="3798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9509" y="429243"/>
            <a:ext cx="17888491" cy="108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3"/>
              </a:lnSpc>
            </a:pPr>
            <a:r>
              <a:rPr lang="en-US" sz="6423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User Needs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2484597"/>
            <a:ext cx="11882464" cy="2519912"/>
            <a:chOff x="0" y="0"/>
            <a:chExt cx="15359464" cy="33598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359464" cy="3359883"/>
            </a:xfrm>
            <a:custGeom>
              <a:avLst/>
              <a:gdLst/>
              <a:ahLst/>
              <a:cxnLst/>
              <a:rect l="l" t="t" r="r" b="b"/>
              <a:pathLst>
                <a:path w="15359464" h="3359883">
                  <a:moveTo>
                    <a:pt x="0" y="0"/>
                  </a:moveTo>
                  <a:lnTo>
                    <a:pt x="15359464" y="0"/>
                  </a:lnTo>
                  <a:lnTo>
                    <a:pt x="15359464" y="3359883"/>
                  </a:lnTo>
                  <a:lnTo>
                    <a:pt x="0" y="3359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35475" y="363687"/>
              <a:ext cx="14116371" cy="2470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97"/>
                </a:lnSpc>
                <a:spcBef>
                  <a:spcPct val="0"/>
                </a:spcBef>
              </a:pPr>
              <a:r>
                <a:rPr lang="en-US" sz="3426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“I saw that they recently made a change to the layout, but I wish I didn’t have to scroll so far down to be able to book study spaces”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559874" y="6248430"/>
            <a:ext cx="10379074" cy="181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7"/>
              </a:lnSpc>
              <a:spcBef>
                <a:spcPct val="0"/>
              </a:spcBef>
            </a:pPr>
            <a:r>
              <a:rPr lang="en-US" sz="3283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“There’s a lot of information that I don’t need when I see the results of my </a:t>
            </a:r>
            <a:r>
              <a:rPr lang="en-US" sz="3283" b="1" i="1">
                <a:solidFill>
                  <a:srgbClr val="000000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Easy Search(main library website feature)</a:t>
            </a:r>
            <a:r>
              <a:rPr lang="en-US" sz="3283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1043" y="600015"/>
            <a:ext cx="17888491" cy="108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3"/>
              </a:lnSpc>
            </a:pPr>
            <a:r>
              <a:rPr lang="en-US" sz="6423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User Pain Points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07015" y="5500532"/>
            <a:ext cx="16065915" cy="1551142"/>
            <a:chOff x="0" y="0"/>
            <a:chExt cx="3801196" cy="367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1196" cy="367000"/>
            </a:xfrm>
            <a:custGeom>
              <a:avLst/>
              <a:gdLst/>
              <a:ahLst/>
              <a:cxnLst/>
              <a:rect l="l" t="t" r="r" b="b"/>
              <a:pathLst>
                <a:path w="3801196" h="367000">
                  <a:moveTo>
                    <a:pt x="21685" y="0"/>
                  </a:moveTo>
                  <a:lnTo>
                    <a:pt x="3779511" y="0"/>
                  </a:lnTo>
                  <a:cubicBezTo>
                    <a:pt x="3785262" y="0"/>
                    <a:pt x="3790778" y="2285"/>
                    <a:pt x="3794845" y="6351"/>
                  </a:cubicBezTo>
                  <a:cubicBezTo>
                    <a:pt x="3798911" y="10418"/>
                    <a:pt x="3801196" y="15934"/>
                    <a:pt x="3801196" y="21685"/>
                  </a:cubicBezTo>
                  <a:lnTo>
                    <a:pt x="3801196" y="345316"/>
                  </a:lnTo>
                  <a:cubicBezTo>
                    <a:pt x="3801196" y="351067"/>
                    <a:pt x="3798911" y="356582"/>
                    <a:pt x="3794845" y="360649"/>
                  </a:cubicBezTo>
                  <a:cubicBezTo>
                    <a:pt x="3790778" y="364716"/>
                    <a:pt x="3785262" y="367000"/>
                    <a:pt x="3779511" y="367000"/>
                  </a:cubicBezTo>
                  <a:lnTo>
                    <a:pt x="21685" y="367000"/>
                  </a:lnTo>
                  <a:cubicBezTo>
                    <a:pt x="15934" y="367000"/>
                    <a:pt x="10418" y="364716"/>
                    <a:pt x="6351" y="360649"/>
                  </a:cubicBezTo>
                  <a:cubicBezTo>
                    <a:pt x="2285" y="356582"/>
                    <a:pt x="0" y="351067"/>
                    <a:pt x="0" y="345316"/>
                  </a:cubicBezTo>
                  <a:lnTo>
                    <a:pt x="0" y="21685"/>
                  </a:lnTo>
                  <a:cubicBezTo>
                    <a:pt x="0" y="15934"/>
                    <a:pt x="2285" y="10418"/>
                    <a:pt x="6351" y="6351"/>
                  </a:cubicBezTo>
                  <a:cubicBezTo>
                    <a:pt x="10418" y="2285"/>
                    <a:pt x="15934" y="0"/>
                    <a:pt x="21685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33350"/>
              <a:ext cx="3801196" cy="500350"/>
            </a:xfrm>
            <a:prstGeom prst="rect">
              <a:avLst/>
            </a:prstGeom>
          </p:spPr>
          <p:txBody>
            <a:bodyPr lIns="48782" tIns="48782" rIns="48782" bIns="48782" rtlCol="0" anchor="ctr"/>
            <a:lstStyle/>
            <a:p>
              <a:pPr algn="ctr">
                <a:lnSpc>
                  <a:spcPts val="413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6098" y="2332328"/>
            <a:ext cx="5655695" cy="808531"/>
            <a:chOff x="0" y="0"/>
            <a:chExt cx="7540927" cy="107804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540927" cy="1078041"/>
              <a:chOff x="0" y="0"/>
              <a:chExt cx="1338138" cy="1912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38138" cy="191298"/>
              </a:xfrm>
              <a:custGeom>
                <a:avLst/>
                <a:gdLst/>
                <a:ahLst/>
                <a:cxnLst/>
                <a:rect l="l" t="t" r="r" b="b"/>
                <a:pathLst>
                  <a:path w="1338138" h="191298">
                    <a:moveTo>
                      <a:pt x="68085" y="0"/>
                    </a:moveTo>
                    <a:lnTo>
                      <a:pt x="1270053" y="0"/>
                    </a:lnTo>
                    <a:cubicBezTo>
                      <a:pt x="1288110" y="0"/>
                      <a:pt x="1305428" y="7173"/>
                      <a:pt x="1318196" y="19942"/>
                    </a:cubicBezTo>
                    <a:cubicBezTo>
                      <a:pt x="1330964" y="32710"/>
                      <a:pt x="1338138" y="50028"/>
                      <a:pt x="1338138" y="68085"/>
                    </a:cubicBezTo>
                    <a:lnTo>
                      <a:pt x="1338138" y="123214"/>
                    </a:lnTo>
                    <a:cubicBezTo>
                      <a:pt x="1338138" y="141271"/>
                      <a:pt x="1330964" y="158589"/>
                      <a:pt x="1318196" y="171357"/>
                    </a:cubicBezTo>
                    <a:cubicBezTo>
                      <a:pt x="1305428" y="184125"/>
                      <a:pt x="1288110" y="191298"/>
                      <a:pt x="1270053" y="191298"/>
                    </a:cubicBezTo>
                    <a:lnTo>
                      <a:pt x="68085" y="191298"/>
                    </a:lnTo>
                    <a:cubicBezTo>
                      <a:pt x="50028" y="191298"/>
                      <a:pt x="32710" y="184125"/>
                      <a:pt x="19942" y="171357"/>
                    </a:cubicBezTo>
                    <a:cubicBezTo>
                      <a:pt x="7173" y="158589"/>
                      <a:pt x="0" y="141271"/>
                      <a:pt x="0" y="123214"/>
                    </a:cubicBezTo>
                    <a:lnTo>
                      <a:pt x="0" y="68085"/>
                    </a:lnTo>
                    <a:cubicBezTo>
                      <a:pt x="0" y="50028"/>
                      <a:pt x="7173" y="32710"/>
                      <a:pt x="19942" y="19942"/>
                    </a:cubicBezTo>
                    <a:cubicBezTo>
                      <a:pt x="32710" y="7173"/>
                      <a:pt x="50028" y="0"/>
                      <a:pt x="68085" y="0"/>
                    </a:cubicBezTo>
                    <a:close/>
                  </a:path>
                </a:pathLst>
              </a:custGeom>
              <a:solidFill>
                <a:srgbClr val="EF5E3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76200"/>
                <a:ext cx="1338138" cy="267498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93516"/>
              <a:ext cx="7540927" cy="734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Overwhelming Interface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11043" y="3228965"/>
            <a:ext cx="1671150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CCCCC"/>
                </a:solidFill>
                <a:latin typeface="Agrandir"/>
                <a:ea typeface="Agrandir"/>
                <a:cs typeface="Agrandir"/>
                <a:sym typeface="Agrandir"/>
              </a:rPr>
              <a:t>Students found it provides too much information that they do not consistently need.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56306" y="4493826"/>
            <a:ext cx="5655695" cy="808531"/>
            <a:chOff x="0" y="0"/>
            <a:chExt cx="7540927" cy="107804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540927" cy="1078041"/>
              <a:chOff x="0" y="0"/>
              <a:chExt cx="1338138" cy="1912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38138" cy="191298"/>
              </a:xfrm>
              <a:custGeom>
                <a:avLst/>
                <a:gdLst/>
                <a:ahLst/>
                <a:cxnLst/>
                <a:rect l="l" t="t" r="r" b="b"/>
                <a:pathLst>
                  <a:path w="1338138" h="191298">
                    <a:moveTo>
                      <a:pt x="68085" y="0"/>
                    </a:moveTo>
                    <a:lnTo>
                      <a:pt x="1270053" y="0"/>
                    </a:lnTo>
                    <a:cubicBezTo>
                      <a:pt x="1288110" y="0"/>
                      <a:pt x="1305428" y="7173"/>
                      <a:pt x="1318196" y="19942"/>
                    </a:cubicBezTo>
                    <a:cubicBezTo>
                      <a:pt x="1330964" y="32710"/>
                      <a:pt x="1338138" y="50028"/>
                      <a:pt x="1338138" y="68085"/>
                    </a:cubicBezTo>
                    <a:lnTo>
                      <a:pt x="1338138" y="123214"/>
                    </a:lnTo>
                    <a:cubicBezTo>
                      <a:pt x="1338138" y="141271"/>
                      <a:pt x="1330964" y="158589"/>
                      <a:pt x="1318196" y="171357"/>
                    </a:cubicBezTo>
                    <a:cubicBezTo>
                      <a:pt x="1305428" y="184125"/>
                      <a:pt x="1288110" y="191298"/>
                      <a:pt x="1270053" y="191298"/>
                    </a:cubicBezTo>
                    <a:lnTo>
                      <a:pt x="68085" y="191298"/>
                    </a:lnTo>
                    <a:cubicBezTo>
                      <a:pt x="50028" y="191298"/>
                      <a:pt x="32710" y="184125"/>
                      <a:pt x="19942" y="171357"/>
                    </a:cubicBezTo>
                    <a:cubicBezTo>
                      <a:pt x="7173" y="158589"/>
                      <a:pt x="0" y="141271"/>
                      <a:pt x="0" y="123214"/>
                    </a:cubicBezTo>
                    <a:lnTo>
                      <a:pt x="0" y="68085"/>
                    </a:lnTo>
                    <a:cubicBezTo>
                      <a:pt x="0" y="50028"/>
                      <a:pt x="7173" y="32710"/>
                      <a:pt x="19942" y="19942"/>
                    </a:cubicBezTo>
                    <a:cubicBezTo>
                      <a:pt x="32710" y="7173"/>
                      <a:pt x="50028" y="0"/>
                      <a:pt x="68085" y="0"/>
                    </a:cubicBezTo>
                    <a:close/>
                  </a:path>
                </a:pathLst>
              </a:custGeom>
              <a:solidFill>
                <a:srgbClr val="EF5E3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76200"/>
                <a:ext cx="1338138" cy="267498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193516"/>
              <a:ext cx="7540927" cy="734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Accessibility of Information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11043" y="5357657"/>
            <a:ext cx="167115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CCCCC"/>
                </a:solidFill>
                <a:latin typeface="Agrandir"/>
                <a:ea typeface="Agrandir"/>
                <a:cs typeface="Agrandir"/>
                <a:sym typeface="Agrandir"/>
              </a:rPr>
              <a:t>Students felt that critical actions, like booking study spaces, were </a:t>
            </a:r>
            <a:r>
              <a:rPr lang="en-US" sz="3000" i="1" dirty="0">
                <a:solidFill>
                  <a:srgbClr val="FCCCCC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buried within the site and difficult to find</a:t>
            </a:r>
            <a:r>
              <a:rPr lang="en-US" sz="3000" dirty="0">
                <a:solidFill>
                  <a:srgbClr val="FCCCCC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56305" y="6418630"/>
            <a:ext cx="8928275" cy="1147353"/>
            <a:chOff x="-26390" y="-429418"/>
            <a:chExt cx="11904366" cy="1529803"/>
          </a:xfrm>
        </p:grpSpPr>
        <p:grpSp>
          <p:nvGrpSpPr>
            <p:cNvPr id="19" name="Group 19"/>
            <p:cNvGrpSpPr/>
            <p:nvPr/>
          </p:nvGrpSpPr>
          <p:grpSpPr>
            <a:xfrm>
              <a:off x="-26390" y="-429418"/>
              <a:ext cx="11904366" cy="1529803"/>
              <a:chOff x="-4683" y="-76200"/>
              <a:chExt cx="2112430" cy="27146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4683" y="3965"/>
                <a:ext cx="2107747" cy="191298"/>
              </a:xfrm>
              <a:custGeom>
                <a:avLst/>
                <a:gdLst/>
                <a:ahLst/>
                <a:cxnLst/>
                <a:rect l="l" t="t" r="r" b="b"/>
                <a:pathLst>
                  <a:path w="2107747" h="191298">
                    <a:moveTo>
                      <a:pt x="43225" y="0"/>
                    </a:moveTo>
                    <a:lnTo>
                      <a:pt x="2064522" y="0"/>
                    </a:lnTo>
                    <a:cubicBezTo>
                      <a:pt x="2075986" y="0"/>
                      <a:pt x="2086981" y="4554"/>
                      <a:pt x="2095087" y="12660"/>
                    </a:cubicBezTo>
                    <a:cubicBezTo>
                      <a:pt x="2103193" y="20766"/>
                      <a:pt x="2107747" y="31761"/>
                      <a:pt x="2107747" y="43225"/>
                    </a:cubicBezTo>
                    <a:lnTo>
                      <a:pt x="2107747" y="148074"/>
                    </a:lnTo>
                    <a:cubicBezTo>
                      <a:pt x="2107747" y="159538"/>
                      <a:pt x="2103193" y="170532"/>
                      <a:pt x="2095087" y="178638"/>
                    </a:cubicBezTo>
                    <a:cubicBezTo>
                      <a:pt x="2086981" y="186744"/>
                      <a:pt x="2075986" y="191298"/>
                      <a:pt x="2064522" y="191298"/>
                    </a:cubicBezTo>
                    <a:lnTo>
                      <a:pt x="43225" y="191298"/>
                    </a:lnTo>
                    <a:cubicBezTo>
                      <a:pt x="31761" y="191298"/>
                      <a:pt x="20766" y="186744"/>
                      <a:pt x="12660" y="178638"/>
                    </a:cubicBezTo>
                    <a:cubicBezTo>
                      <a:pt x="4554" y="170532"/>
                      <a:pt x="0" y="159538"/>
                      <a:pt x="0" y="148074"/>
                    </a:cubicBezTo>
                    <a:lnTo>
                      <a:pt x="0" y="43225"/>
                    </a:lnTo>
                    <a:cubicBezTo>
                      <a:pt x="0" y="31761"/>
                      <a:pt x="4554" y="20766"/>
                      <a:pt x="12660" y="12660"/>
                    </a:cubicBezTo>
                    <a:cubicBezTo>
                      <a:pt x="20766" y="4554"/>
                      <a:pt x="31761" y="0"/>
                      <a:pt x="43225" y="0"/>
                    </a:cubicBezTo>
                    <a:close/>
                  </a:path>
                </a:pathLst>
              </a:custGeom>
              <a:solidFill>
                <a:srgbClr val="EF5E3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76200"/>
                <a:ext cx="2107747" cy="267498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933737" y="193518"/>
              <a:ext cx="9143999" cy="6733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177"/>
                </a:lnSpc>
                <a:spcBef>
                  <a:spcPct val="0"/>
                </a:spcBef>
              </a:pPr>
              <a:r>
                <a:rPr lang="en-US" sz="2984" b="1" dirty="0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Preference for Simpler Search Functions 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11043" y="7794992"/>
            <a:ext cx="1693498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CCCCC"/>
                </a:solidFill>
                <a:latin typeface="Agrandir"/>
                <a:ea typeface="Agrandir"/>
                <a:cs typeface="Agrandir"/>
                <a:sym typeface="Agrandir"/>
              </a:rPr>
              <a:t>While the search bar was appreciated for finding books, students </a:t>
            </a:r>
            <a:r>
              <a:rPr lang="en-US" sz="3000" i="1" dirty="0">
                <a:solidFill>
                  <a:srgbClr val="FCCCCC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struggled understanding the catalog structure and font readability</a:t>
            </a:r>
            <a:r>
              <a:rPr lang="en-US" sz="3000" dirty="0">
                <a:solidFill>
                  <a:srgbClr val="FCCCCC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509" y="299177"/>
            <a:ext cx="17888491" cy="108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3"/>
              </a:lnSpc>
            </a:pPr>
            <a:r>
              <a:rPr lang="en-US" sz="6423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Revised Problem Space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856659" y="2939327"/>
            <a:ext cx="10442436" cy="3318182"/>
            <a:chOff x="0" y="0"/>
            <a:chExt cx="13923248" cy="442424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923248" cy="4424243"/>
              <a:chOff x="0" y="0"/>
              <a:chExt cx="2260477" cy="7182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60477" cy="718288"/>
              </a:xfrm>
              <a:custGeom>
                <a:avLst/>
                <a:gdLst/>
                <a:ahLst/>
                <a:cxnLst/>
                <a:rect l="l" t="t" r="r" b="b"/>
                <a:pathLst>
                  <a:path w="2260477" h="718288">
                    <a:moveTo>
                      <a:pt x="36465" y="0"/>
                    </a:moveTo>
                    <a:lnTo>
                      <a:pt x="2224012" y="0"/>
                    </a:lnTo>
                    <a:cubicBezTo>
                      <a:pt x="2233683" y="0"/>
                      <a:pt x="2242958" y="3842"/>
                      <a:pt x="2249796" y="10680"/>
                    </a:cubicBezTo>
                    <a:cubicBezTo>
                      <a:pt x="2256635" y="17519"/>
                      <a:pt x="2260477" y="26794"/>
                      <a:pt x="2260477" y="36465"/>
                    </a:cubicBezTo>
                    <a:lnTo>
                      <a:pt x="2260477" y="681823"/>
                    </a:lnTo>
                    <a:cubicBezTo>
                      <a:pt x="2260477" y="691494"/>
                      <a:pt x="2256635" y="700769"/>
                      <a:pt x="2249796" y="707607"/>
                    </a:cubicBezTo>
                    <a:cubicBezTo>
                      <a:pt x="2242958" y="714446"/>
                      <a:pt x="2233683" y="718288"/>
                      <a:pt x="2224012" y="718288"/>
                    </a:cubicBezTo>
                    <a:lnTo>
                      <a:pt x="36465" y="718288"/>
                    </a:lnTo>
                    <a:cubicBezTo>
                      <a:pt x="26794" y="718288"/>
                      <a:pt x="17519" y="714446"/>
                      <a:pt x="10680" y="707607"/>
                    </a:cubicBezTo>
                    <a:cubicBezTo>
                      <a:pt x="3842" y="700769"/>
                      <a:pt x="0" y="691494"/>
                      <a:pt x="0" y="681823"/>
                    </a:cubicBezTo>
                    <a:lnTo>
                      <a:pt x="0" y="36465"/>
                    </a:lnTo>
                    <a:cubicBezTo>
                      <a:pt x="0" y="26794"/>
                      <a:pt x="3842" y="17519"/>
                      <a:pt x="10680" y="10680"/>
                    </a:cubicBezTo>
                    <a:cubicBezTo>
                      <a:pt x="17519" y="3842"/>
                      <a:pt x="26794" y="0"/>
                      <a:pt x="36465" y="0"/>
                    </a:cubicBezTo>
                    <a:close/>
                  </a:path>
                </a:pathLst>
              </a:custGeom>
              <a:solidFill>
                <a:srgbClr val="FCCC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33350"/>
                <a:ext cx="2260477" cy="851638"/>
              </a:xfrm>
              <a:prstGeom prst="rect">
                <a:avLst/>
              </a:prstGeom>
            </p:spPr>
            <p:txBody>
              <a:bodyPr lIns="48782" tIns="48782" rIns="48782" bIns="48782" rtlCol="0" anchor="ctr"/>
              <a:lstStyle/>
              <a:p>
                <a:pPr algn="ctr">
                  <a:lnSpc>
                    <a:spcPts val="413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51667" y="1696020"/>
              <a:ext cx="13408828" cy="2329768"/>
              <a:chOff x="0" y="0"/>
              <a:chExt cx="2176959" cy="37824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76959" cy="378244"/>
              </a:xfrm>
              <a:custGeom>
                <a:avLst/>
                <a:gdLst/>
                <a:ahLst/>
                <a:cxnLst/>
                <a:rect l="l" t="t" r="r" b="b"/>
                <a:pathLst>
                  <a:path w="2176959" h="378244">
                    <a:moveTo>
                      <a:pt x="37864" y="0"/>
                    </a:moveTo>
                    <a:lnTo>
                      <a:pt x="2139095" y="0"/>
                    </a:lnTo>
                    <a:cubicBezTo>
                      <a:pt x="2149138" y="0"/>
                      <a:pt x="2158768" y="3989"/>
                      <a:pt x="2165869" y="11090"/>
                    </a:cubicBezTo>
                    <a:cubicBezTo>
                      <a:pt x="2172970" y="18191"/>
                      <a:pt x="2176959" y="27822"/>
                      <a:pt x="2176959" y="37864"/>
                    </a:cubicBezTo>
                    <a:lnTo>
                      <a:pt x="2176959" y="340380"/>
                    </a:lnTo>
                    <a:cubicBezTo>
                      <a:pt x="2176959" y="350422"/>
                      <a:pt x="2172970" y="360053"/>
                      <a:pt x="2165869" y="367154"/>
                    </a:cubicBezTo>
                    <a:cubicBezTo>
                      <a:pt x="2158768" y="374255"/>
                      <a:pt x="2149138" y="378244"/>
                      <a:pt x="2139095" y="378244"/>
                    </a:cubicBezTo>
                    <a:lnTo>
                      <a:pt x="37864" y="378244"/>
                    </a:lnTo>
                    <a:cubicBezTo>
                      <a:pt x="27822" y="378244"/>
                      <a:pt x="18191" y="374255"/>
                      <a:pt x="11090" y="367154"/>
                    </a:cubicBezTo>
                    <a:cubicBezTo>
                      <a:pt x="3989" y="360053"/>
                      <a:pt x="0" y="350422"/>
                      <a:pt x="0" y="340380"/>
                    </a:cubicBezTo>
                    <a:lnTo>
                      <a:pt x="0" y="37864"/>
                    </a:lnTo>
                    <a:cubicBezTo>
                      <a:pt x="0" y="27822"/>
                      <a:pt x="3989" y="18191"/>
                      <a:pt x="11090" y="11090"/>
                    </a:cubicBezTo>
                    <a:cubicBezTo>
                      <a:pt x="18191" y="3989"/>
                      <a:pt x="27822" y="0"/>
                      <a:pt x="3786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33350"/>
                <a:ext cx="2176959" cy="511594"/>
              </a:xfrm>
              <a:prstGeom prst="rect">
                <a:avLst/>
              </a:prstGeom>
            </p:spPr>
            <p:txBody>
              <a:bodyPr lIns="48782" tIns="48782" rIns="48782" bIns="48782" rtlCol="0" anchor="ctr"/>
              <a:lstStyle/>
              <a:p>
                <a:pPr algn="ctr">
                  <a:lnSpc>
                    <a:spcPts val="413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89305" y="1856818"/>
              <a:ext cx="13171189" cy="1733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9"/>
                </a:lnSpc>
              </a:pPr>
              <a:r>
                <a:rPr lang="en-US" sz="3606" b="1">
                  <a:solidFill>
                    <a:srgbClr val="FCCCCC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 BECAUSE </a:t>
              </a:r>
            </a:p>
            <a:p>
              <a:pPr marL="0" lvl="0" indent="0"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606" b="1">
                  <a:solidFill>
                    <a:srgbClr val="FCCCCC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Main library webiste is diffcult to navigate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57210" y="248119"/>
              <a:ext cx="12997098" cy="1447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5850" lvl="1" indent="-322925" algn="l">
                <a:lnSpc>
                  <a:spcPts val="4188"/>
                </a:lnSpc>
                <a:buFont typeface="Arial"/>
                <a:buChar char="•"/>
              </a:pPr>
              <a:r>
                <a:rPr lang="en-US" sz="2991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Students couldn’t find their account</a:t>
              </a:r>
            </a:p>
            <a:p>
              <a:pPr marL="645850" lvl="1" indent="-322925" algn="l">
                <a:lnSpc>
                  <a:spcPts val="418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1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Unknown to breadth of services available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9509" y="6780199"/>
            <a:ext cx="17451030" cy="1707480"/>
            <a:chOff x="0" y="0"/>
            <a:chExt cx="23268039" cy="227664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3268039" cy="2276641"/>
              <a:chOff x="0" y="0"/>
              <a:chExt cx="4563632" cy="44652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563632" cy="446525"/>
              </a:xfrm>
              <a:custGeom>
                <a:avLst/>
                <a:gdLst/>
                <a:ahLst/>
                <a:cxnLst/>
                <a:rect l="l" t="t" r="r" b="b"/>
                <a:pathLst>
                  <a:path w="4563632" h="446525">
                    <a:moveTo>
                      <a:pt x="19964" y="0"/>
                    </a:moveTo>
                    <a:lnTo>
                      <a:pt x="4543669" y="0"/>
                    </a:lnTo>
                    <a:cubicBezTo>
                      <a:pt x="4548963" y="0"/>
                      <a:pt x="4554041" y="2103"/>
                      <a:pt x="4557785" y="5847"/>
                    </a:cubicBezTo>
                    <a:cubicBezTo>
                      <a:pt x="4561529" y="9591"/>
                      <a:pt x="4563632" y="14669"/>
                      <a:pt x="4563632" y="19964"/>
                    </a:cubicBezTo>
                    <a:lnTo>
                      <a:pt x="4563632" y="426561"/>
                    </a:lnTo>
                    <a:cubicBezTo>
                      <a:pt x="4563632" y="437587"/>
                      <a:pt x="4554694" y="446525"/>
                      <a:pt x="4543669" y="446525"/>
                    </a:cubicBezTo>
                    <a:lnTo>
                      <a:pt x="19964" y="446525"/>
                    </a:lnTo>
                    <a:cubicBezTo>
                      <a:pt x="14669" y="446525"/>
                      <a:pt x="9591" y="444421"/>
                      <a:pt x="5847" y="440677"/>
                    </a:cubicBezTo>
                    <a:cubicBezTo>
                      <a:pt x="2103" y="436933"/>
                      <a:pt x="0" y="431856"/>
                      <a:pt x="0" y="426561"/>
                    </a:cubicBezTo>
                    <a:lnTo>
                      <a:pt x="0" y="19964"/>
                    </a:lnTo>
                    <a:cubicBezTo>
                      <a:pt x="0" y="8938"/>
                      <a:pt x="8938" y="0"/>
                      <a:pt x="19964" y="0"/>
                    </a:cubicBezTo>
                    <a:close/>
                  </a:path>
                </a:pathLst>
              </a:custGeom>
              <a:solidFill>
                <a:srgbClr val="EF5E3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4563632" cy="484625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11945" y="199155"/>
              <a:ext cx="22844150" cy="1694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How might we </a:t>
              </a:r>
              <a:r>
                <a:rPr lang="en-US" sz="34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improve the library website to enhance user experience through simplified navigation and more accessible features?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326527" y="2939327"/>
            <a:ext cx="1060265" cy="1142988"/>
            <a:chOff x="0" y="0"/>
            <a:chExt cx="1413687" cy="152398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413687" cy="1523984"/>
              <a:chOff x="0" y="0"/>
              <a:chExt cx="279247" cy="3010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79247" cy="301034"/>
              </a:xfrm>
              <a:custGeom>
                <a:avLst/>
                <a:gdLst/>
                <a:ahLst/>
                <a:cxnLst/>
                <a:rect l="l" t="t" r="r" b="b"/>
                <a:pathLst>
                  <a:path w="279247" h="301034">
                    <a:moveTo>
                      <a:pt x="139623" y="0"/>
                    </a:moveTo>
                    <a:lnTo>
                      <a:pt x="139623" y="0"/>
                    </a:lnTo>
                    <a:cubicBezTo>
                      <a:pt x="176654" y="0"/>
                      <a:pt x="212168" y="14710"/>
                      <a:pt x="238352" y="40895"/>
                    </a:cubicBezTo>
                    <a:cubicBezTo>
                      <a:pt x="264537" y="67079"/>
                      <a:pt x="279247" y="102593"/>
                      <a:pt x="279247" y="139623"/>
                    </a:cubicBezTo>
                    <a:lnTo>
                      <a:pt x="279247" y="161411"/>
                    </a:lnTo>
                    <a:cubicBezTo>
                      <a:pt x="279247" y="198441"/>
                      <a:pt x="264537" y="233955"/>
                      <a:pt x="238352" y="260139"/>
                    </a:cubicBezTo>
                    <a:cubicBezTo>
                      <a:pt x="212168" y="286324"/>
                      <a:pt x="176654" y="301034"/>
                      <a:pt x="139623" y="301034"/>
                    </a:cubicBezTo>
                    <a:lnTo>
                      <a:pt x="139623" y="301034"/>
                    </a:lnTo>
                    <a:cubicBezTo>
                      <a:pt x="102593" y="301034"/>
                      <a:pt x="67079" y="286324"/>
                      <a:pt x="40895" y="260139"/>
                    </a:cubicBezTo>
                    <a:cubicBezTo>
                      <a:pt x="14710" y="233955"/>
                      <a:pt x="0" y="198441"/>
                      <a:pt x="0" y="161411"/>
                    </a:cubicBezTo>
                    <a:lnTo>
                      <a:pt x="0" y="139623"/>
                    </a:lnTo>
                    <a:cubicBezTo>
                      <a:pt x="0" y="102593"/>
                      <a:pt x="14710" y="67079"/>
                      <a:pt x="40895" y="40895"/>
                    </a:cubicBezTo>
                    <a:cubicBezTo>
                      <a:pt x="67079" y="14710"/>
                      <a:pt x="102593" y="0"/>
                      <a:pt x="139623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76200"/>
                <a:ext cx="279247" cy="377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540902" y="143033"/>
              <a:ext cx="331883" cy="1212359"/>
            </a:xfrm>
            <a:custGeom>
              <a:avLst/>
              <a:gdLst/>
              <a:ahLst/>
              <a:cxnLst/>
              <a:rect l="l" t="t" r="r" b="b"/>
              <a:pathLst>
                <a:path w="331883" h="1212359">
                  <a:moveTo>
                    <a:pt x="0" y="0"/>
                  </a:moveTo>
                  <a:lnTo>
                    <a:pt x="331883" y="0"/>
                  </a:lnTo>
                  <a:lnTo>
                    <a:pt x="331883" y="1212360"/>
                  </a:lnTo>
                  <a:lnTo>
                    <a:pt x="0" y="1212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398340" y="1885142"/>
            <a:ext cx="13890828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How might we encourage students to independently manage their library accounts?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2545" y="1951742"/>
            <a:ext cx="10391766" cy="7306558"/>
            <a:chOff x="0" y="0"/>
            <a:chExt cx="2717559" cy="1910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7559" cy="1910744"/>
            </a:xfrm>
            <a:custGeom>
              <a:avLst/>
              <a:gdLst/>
              <a:ahLst/>
              <a:cxnLst/>
              <a:rect l="l" t="t" r="r" b="b"/>
              <a:pathLst>
                <a:path w="2717559" h="1910744">
                  <a:moveTo>
                    <a:pt x="33525" y="0"/>
                  </a:moveTo>
                  <a:lnTo>
                    <a:pt x="2684033" y="0"/>
                  </a:lnTo>
                  <a:cubicBezTo>
                    <a:pt x="2692925" y="0"/>
                    <a:pt x="2701452" y="3532"/>
                    <a:pt x="2707739" y="9819"/>
                  </a:cubicBezTo>
                  <a:cubicBezTo>
                    <a:pt x="2714027" y="16107"/>
                    <a:pt x="2717559" y="24634"/>
                    <a:pt x="2717559" y="33525"/>
                  </a:cubicBezTo>
                  <a:lnTo>
                    <a:pt x="2717559" y="1877219"/>
                  </a:lnTo>
                  <a:cubicBezTo>
                    <a:pt x="2717559" y="1886110"/>
                    <a:pt x="2714027" y="1894637"/>
                    <a:pt x="2707739" y="1900924"/>
                  </a:cubicBezTo>
                  <a:cubicBezTo>
                    <a:pt x="2701452" y="1907212"/>
                    <a:pt x="2692925" y="1910744"/>
                    <a:pt x="2684033" y="1910744"/>
                  </a:cubicBezTo>
                  <a:lnTo>
                    <a:pt x="33525" y="1910744"/>
                  </a:lnTo>
                  <a:cubicBezTo>
                    <a:pt x="15010" y="1910744"/>
                    <a:pt x="0" y="1895734"/>
                    <a:pt x="0" y="1877219"/>
                  </a:cubicBezTo>
                  <a:lnTo>
                    <a:pt x="0" y="33525"/>
                  </a:lnTo>
                  <a:cubicBezTo>
                    <a:pt x="0" y="24634"/>
                    <a:pt x="3532" y="16107"/>
                    <a:pt x="9819" y="9819"/>
                  </a:cubicBezTo>
                  <a:cubicBezTo>
                    <a:pt x="16107" y="3532"/>
                    <a:pt x="24634" y="0"/>
                    <a:pt x="33525" y="0"/>
                  </a:cubicBezTo>
                  <a:close/>
                </a:path>
              </a:pathLst>
            </a:custGeom>
            <a:solidFill>
              <a:srgbClr val="EF5E3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17559" cy="1986944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25070" y="2182315"/>
            <a:ext cx="8110646" cy="888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6"/>
              </a:lnSpc>
            </a:pPr>
            <a:r>
              <a:rPr lang="en-US" sz="363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How we came up with our ideas?</a:t>
            </a:r>
          </a:p>
          <a:p>
            <a:pPr algn="l">
              <a:lnSpc>
                <a:spcPts val="5086"/>
              </a:lnSpc>
            </a:pPr>
            <a:endParaRPr lang="en-US" sz="3632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784346" lvl="1" indent="-392173" algn="l">
              <a:lnSpc>
                <a:spcPts val="5086"/>
              </a:lnSpc>
              <a:buFont typeface="Arial"/>
              <a:buChar char="•"/>
            </a:pPr>
            <a:r>
              <a:rPr lang="en-US" sz="363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Focused on the primary research question and key user pain points </a:t>
            </a:r>
          </a:p>
          <a:p>
            <a:pPr marL="784346" lvl="1" indent="-392173" algn="l">
              <a:lnSpc>
                <a:spcPts val="5086"/>
              </a:lnSpc>
              <a:buFont typeface="Arial"/>
              <a:buChar char="•"/>
            </a:pPr>
            <a:r>
              <a:rPr lang="en-US" sz="363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Generated 20+ ideas collectively during our 5-minute individual brainstorming session</a:t>
            </a:r>
          </a:p>
          <a:p>
            <a:pPr marL="784346" lvl="1" indent="-392173" algn="l">
              <a:lnSpc>
                <a:spcPts val="5086"/>
              </a:lnSpc>
              <a:buFont typeface="Arial"/>
              <a:buChar char="•"/>
            </a:pPr>
            <a:r>
              <a:rPr lang="en-US" sz="363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Ideas covered various screens of the library website, addressing diverse user needs.</a:t>
            </a:r>
          </a:p>
          <a:p>
            <a:pPr algn="ctr">
              <a:lnSpc>
                <a:spcPts val="3464"/>
              </a:lnSpc>
            </a:pPr>
            <a:endParaRPr lang="en-US" sz="3632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5086"/>
              </a:lnSpc>
            </a:pPr>
            <a:endParaRPr lang="en-US" sz="3632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5086"/>
              </a:lnSpc>
            </a:pPr>
            <a:endParaRPr lang="en-US" sz="3632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6976" y="753497"/>
            <a:ext cx="17120589" cy="119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90"/>
              </a:lnSpc>
              <a:spcBef>
                <a:spcPct val="0"/>
              </a:spcBef>
            </a:pPr>
            <a:r>
              <a:rPr lang="en-US" sz="9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Ideation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3354" y="9317981"/>
            <a:ext cx="8110646" cy="40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More Ideas, Better Solutions!!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939415" y="582047"/>
            <a:ext cx="6945363" cy="4167218"/>
            <a:chOff x="0" y="0"/>
            <a:chExt cx="6350000" cy="381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7325" t="-23809" r="-41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15802" y="4092809"/>
            <a:ext cx="6304751" cy="6020491"/>
            <a:chOff x="0" y="0"/>
            <a:chExt cx="1648760" cy="15744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48760" cy="1574423"/>
            </a:xfrm>
            <a:custGeom>
              <a:avLst/>
              <a:gdLst/>
              <a:ahLst/>
              <a:cxnLst/>
              <a:rect l="l" t="t" r="r" b="b"/>
              <a:pathLst>
                <a:path w="1648760" h="1574423">
                  <a:moveTo>
                    <a:pt x="55258" y="0"/>
                  </a:moveTo>
                  <a:lnTo>
                    <a:pt x="1593502" y="0"/>
                  </a:lnTo>
                  <a:cubicBezTo>
                    <a:pt x="1608158" y="0"/>
                    <a:pt x="1622213" y="5822"/>
                    <a:pt x="1632576" y="16185"/>
                  </a:cubicBezTo>
                  <a:cubicBezTo>
                    <a:pt x="1642938" y="26547"/>
                    <a:pt x="1648760" y="40602"/>
                    <a:pt x="1648760" y="55258"/>
                  </a:cubicBezTo>
                  <a:lnTo>
                    <a:pt x="1648760" y="1519166"/>
                  </a:lnTo>
                  <a:cubicBezTo>
                    <a:pt x="1648760" y="1549684"/>
                    <a:pt x="1624020" y="1574423"/>
                    <a:pt x="1593502" y="1574423"/>
                  </a:cubicBezTo>
                  <a:lnTo>
                    <a:pt x="55258" y="1574423"/>
                  </a:lnTo>
                  <a:cubicBezTo>
                    <a:pt x="40602" y="1574423"/>
                    <a:pt x="26547" y="1568602"/>
                    <a:pt x="16185" y="1558239"/>
                  </a:cubicBezTo>
                  <a:cubicBezTo>
                    <a:pt x="5822" y="1547876"/>
                    <a:pt x="0" y="1533821"/>
                    <a:pt x="0" y="1519166"/>
                  </a:cubicBezTo>
                  <a:lnTo>
                    <a:pt x="0" y="55258"/>
                  </a:lnTo>
                  <a:cubicBezTo>
                    <a:pt x="0" y="24740"/>
                    <a:pt x="24740" y="0"/>
                    <a:pt x="55258" y="0"/>
                  </a:cubicBezTo>
                  <a:close/>
                </a:path>
              </a:pathLst>
            </a:custGeom>
            <a:solidFill>
              <a:srgbClr val="CBE6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1648760" cy="1736348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l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854311" y="4417332"/>
            <a:ext cx="5281180" cy="425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297" lvl="1" indent="-256148" algn="l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Ranked ideas based on how they addressed key user pain points identified in the initial phase.</a:t>
            </a:r>
          </a:p>
          <a:p>
            <a:pPr marL="512297" lvl="1" indent="-256148" algn="l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Identified 3 main ideas that directly solved common user challenges.</a:t>
            </a:r>
          </a:p>
          <a:p>
            <a:pPr marL="512297" lvl="1" indent="-256148" algn="l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Focused on improving 3 screens: Main Page, Book Search Page, and Reserve Study Rooms Page.</a:t>
            </a:r>
          </a:p>
          <a:p>
            <a:pPr algn="l">
              <a:lnSpc>
                <a:spcPts val="3321"/>
              </a:lnSpc>
              <a:spcBef>
                <a:spcPct val="0"/>
              </a:spcBef>
            </a:pPr>
            <a:endParaRPr lang="en-US" sz="2372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12854" y="9008119"/>
            <a:ext cx="8110646" cy="40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We Chose the Finest!!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84442" y="2360339"/>
            <a:ext cx="5119115" cy="6897961"/>
            <a:chOff x="0" y="0"/>
            <a:chExt cx="932581" cy="125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2581" cy="1256645"/>
            </a:xfrm>
            <a:custGeom>
              <a:avLst/>
              <a:gdLst/>
              <a:ahLst/>
              <a:cxnLst/>
              <a:rect l="l" t="t" r="r" b="b"/>
              <a:pathLst>
                <a:path w="932581" h="1256645">
                  <a:moveTo>
                    <a:pt x="86204" y="0"/>
                  </a:moveTo>
                  <a:lnTo>
                    <a:pt x="846377" y="0"/>
                  </a:lnTo>
                  <a:cubicBezTo>
                    <a:pt x="869240" y="0"/>
                    <a:pt x="891166" y="9082"/>
                    <a:pt x="907333" y="25249"/>
                  </a:cubicBezTo>
                  <a:cubicBezTo>
                    <a:pt x="923499" y="41415"/>
                    <a:pt x="932581" y="63341"/>
                    <a:pt x="932581" y="86204"/>
                  </a:cubicBezTo>
                  <a:lnTo>
                    <a:pt x="932581" y="1170440"/>
                  </a:lnTo>
                  <a:cubicBezTo>
                    <a:pt x="932581" y="1193303"/>
                    <a:pt x="923499" y="1215230"/>
                    <a:pt x="907333" y="1231396"/>
                  </a:cubicBezTo>
                  <a:cubicBezTo>
                    <a:pt x="891166" y="1247562"/>
                    <a:pt x="869240" y="1256645"/>
                    <a:pt x="846377" y="1256645"/>
                  </a:cubicBezTo>
                  <a:lnTo>
                    <a:pt x="86204" y="1256645"/>
                  </a:lnTo>
                  <a:cubicBezTo>
                    <a:pt x="63341" y="1256645"/>
                    <a:pt x="41415" y="1247562"/>
                    <a:pt x="25249" y="1231396"/>
                  </a:cubicBezTo>
                  <a:cubicBezTo>
                    <a:pt x="9082" y="1215230"/>
                    <a:pt x="0" y="1193303"/>
                    <a:pt x="0" y="1170440"/>
                  </a:cubicBezTo>
                  <a:lnTo>
                    <a:pt x="0" y="86204"/>
                  </a:lnTo>
                  <a:cubicBezTo>
                    <a:pt x="0" y="63341"/>
                    <a:pt x="9082" y="41415"/>
                    <a:pt x="25249" y="25249"/>
                  </a:cubicBezTo>
                  <a:cubicBezTo>
                    <a:pt x="41415" y="9082"/>
                    <a:pt x="63341" y="0"/>
                    <a:pt x="86204" y="0"/>
                  </a:cubicBezTo>
                  <a:close/>
                </a:path>
              </a:pathLst>
            </a:custGeom>
            <a:solidFill>
              <a:srgbClr val="CBE6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32581" cy="1332845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6416" y="2360339"/>
            <a:ext cx="5133584" cy="6897961"/>
            <a:chOff x="0" y="0"/>
            <a:chExt cx="935217" cy="12566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5217" cy="1256645"/>
            </a:xfrm>
            <a:custGeom>
              <a:avLst/>
              <a:gdLst/>
              <a:ahLst/>
              <a:cxnLst/>
              <a:rect l="l" t="t" r="r" b="b"/>
              <a:pathLst>
                <a:path w="935217" h="1256645">
                  <a:moveTo>
                    <a:pt x="85961" y="0"/>
                  </a:moveTo>
                  <a:lnTo>
                    <a:pt x="849256" y="0"/>
                  </a:lnTo>
                  <a:cubicBezTo>
                    <a:pt x="872054" y="0"/>
                    <a:pt x="893919" y="9057"/>
                    <a:pt x="910040" y="25177"/>
                  </a:cubicBezTo>
                  <a:cubicBezTo>
                    <a:pt x="926160" y="41298"/>
                    <a:pt x="935217" y="63163"/>
                    <a:pt x="935217" y="85961"/>
                  </a:cubicBezTo>
                  <a:lnTo>
                    <a:pt x="935217" y="1170683"/>
                  </a:lnTo>
                  <a:cubicBezTo>
                    <a:pt x="935217" y="1193482"/>
                    <a:pt x="926160" y="1215346"/>
                    <a:pt x="910040" y="1231467"/>
                  </a:cubicBezTo>
                  <a:cubicBezTo>
                    <a:pt x="893919" y="1247588"/>
                    <a:pt x="872054" y="1256645"/>
                    <a:pt x="849256" y="1256645"/>
                  </a:cubicBezTo>
                  <a:lnTo>
                    <a:pt x="85961" y="1256645"/>
                  </a:lnTo>
                  <a:cubicBezTo>
                    <a:pt x="38486" y="1256645"/>
                    <a:pt x="0" y="1218158"/>
                    <a:pt x="0" y="1170683"/>
                  </a:cubicBezTo>
                  <a:lnTo>
                    <a:pt x="0" y="85961"/>
                  </a:lnTo>
                  <a:cubicBezTo>
                    <a:pt x="0" y="63163"/>
                    <a:pt x="9057" y="41298"/>
                    <a:pt x="25177" y="25177"/>
                  </a:cubicBezTo>
                  <a:cubicBezTo>
                    <a:pt x="41298" y="9057"/>
                    <a:pt x="63163" y="0"/>
                    <a:pt x="85961" y="0"/>
                  </a:cubicBezTo>
                  <a:close/>
                </a:path>
              </a:pathLst>
            </a:custGeom>
            <a:solidFill>
              <a:srgbClr val="F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935217" cy="1332845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14119" y="2360339"/>
            <a:ext cx="5119115" cy="6897961"/>
            <a:chOff x="0" y="0"/>
            <a:chExt cx="932581" cy="12566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581" cy="1256645"/>
            </a:xfrm>
            <a:custGeom>
              <a:avLst/>
              <a:gdLst/>
              <a:ahLst/>
              <a:cxnLst/>
              <a:rect l="l" t="t" r="r" b="b"/>
              <a:pathLst>
                <a:path w="932581" h="1256645">
                  <a:moveTo>
                    <a:pt x="86204" y="0"/>
                  </a:moveTo>
                  <a:lnTo>
                    <a:pt x="846377" y="0"/>
                  </a:lnTo>
                  <a:cubicBezTo>
                    <a:pt x="869240" y="0"/>
                    <a:pt x="891166" y="9082"/>
                    <a:pt x="907333" y="25249"/>
                  </a:cubicBezTo>
                  <a:cubicBezTo>
                    <a:pt x="923499" y="41415"/>
                    <a:pt x="932581" y="63341"/>
                    <a:pt x="932581" y="86204"/>
                  </a:cubicBezTo>
                  <a:lnTo>
                    <a:pt x="932581" y="1170440"/>
                  </a:lnTo>
                  <a:cubicBezTo>
                    <a:pt x="932581" y="1193303"/>
                    <a:pt x="923499" y="1215230"/>
                    <a:pt x="907333" y="1231396"/>
                  </a:cubicBezTo>
                  <a:cubicBezTo>
                    <a:pt x="891166" y="1247562"/>
                    <a:pt x="869240" y="1256645"/>
                    <a:pt x="846377" y="1256645"/>
                  </a:cubicBezTo>
                  <a:lnTo>
                    <a:pt x="86204" y="1256645"/>
                  </a:lnTo>
                  <a:cubicBezTo>
                    <a:pt x="63341" y="1256645"/>
                    <a:pt x="41415" y="1247562"/>
                    <a:pt x="25249" y="1231396"/>
                  </a:cubicBezTo>
                  <a:cubicBezTo>
                    <a:pt x="9082" y="1215230"/>
                    <a:pt x="0" y="1193303"/>
                    <a:pt x="0" y="1170440"/>
                  </a:cubicBezTo>
                  <a:lnTo>
                    <a:pt x="0" y="86204"/>
                  </a:lnTo>
                  <a:cubicBezTo>
                    <a:pt x="0" y="63341"/>
                    <a:pt x="9082" y="41415"/>
                    <a:pt x="25249" y="25249"/>
                  </a:cubicBezTo>
                  <a:cubicBezTo>
                    <a:pt x="41415" y="9082"/>
                    <a:pt x="63341" y="0"/>
                    <a:pt x="86204" y="0"/>
                  </a:cubicBezTo>
                  <a:close/>
                </a:path>
              </a:pathLst>
            </a:custGeom>
            <a:solidFill>
              <a:srgbClr val="FDD2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932581" cy="1332845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39703" y="548626"/>
            <a:ext cx="15679779" cy="124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75"/>
              </a:lnSpc>
            </a:pPr>
            <a:r>
              <a:rPr lang="en-US" sz="8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Ideas..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4205" y="3427998"/>
            <a:ext cx="4439591" cy="583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719" lvl="1" indent="-187859" algn="l">
              <a:lnSpc>
                <a:spcPts val="2436"/>
              </a:lnSpc>
              <a:buFont typeface="Arial"/>
              <a:buChar char="•"/>
            </a:pPr>
            <a:r>
              <a:rPr lang="en-US" sz="174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Highlight account-related notifications with a banner or pop-up to boost account awareness.</a:t>
            </a:r>
          </a:p>
          <a:p>
            <a:pPr marL="375719" lvl="1" indent="-187859" algn="l">
              <a:lnSpc>
                <a:spcPts val="2436"/>
              </a:lnSpc>
              <a:buFont typeface="Arial"/>
              <a:buChar char="•"/>
            </a:pPr>
            <a:r>
              <a:rPr lang="en-US" sz="174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Group similar services under dropdown menus and add icons for intuitive navigation.</a:t>
            </a:r>
          </a:p>
          <a:p>
            <a:pPr marL="375719" lvl="1" indent="-187859" algn="l">
              <a:lnSpc>
                <a:spcPts val="2436"/>
              </a:lnSpc>
              <a:buFont typeface="Arial"/>
              <a:buChar char="•"/>
            </a:pPr>
            <a:r>
              <a:rPr lang="en-US" sz="174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Improve search functionality with auto-suggestions and query refinements.</a:t>
            </a:r>
          </a:p>
          <a:p>
            <a:pPr marL="375719" lvl="1" indent="-187859" algn="l">
              <a:lnSpc>
                <a:spcPts val="2436"/>
              </a:lnSpc>
              <a:buFont typeface="Arial"/>
              <a:buChar char="•"/>
            </a:pPr>
            <a:r>
              <a:rPr lang="en-US" sz="174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Ensure full accessibility with WCAG standards, alt text, and ARIA labels.</a:t>
            </a:r>
          </a:p>
          <a:p>
            <a:pPr marL="375719" lvl="1" indent="-187859" algn="l">
              <a:lnSpc>
                <a:spcPts val="2436"/>
              </a:lnSpc>
              <a:buFont typeface="Arial"/>
              <a:buChar char="•"/>
            </a:pPr>
            <a:r>
              <a:rPr lang="en-US" sz="174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Use consistent headings and font sizes for better content prioritization.</a:t>
            </a:r>
          </a:p>
          <a:p>
            <a:pPr marL="375719" lvl="1" indent="-187859" algn="l">
              <a:lnSpc>
                <a:spcPts val="2436"/>
              </a:lnSpc>
              <a:buFont typeface="Arial"/>
              <a:buChar char="•"/>
            </a:pPr>
            <a:r>
              <a:rPr lang="en-US" sz="174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Add a visible feedback button or live chat for easy issue reporting.</a:t>
            </a:r>
          </a:p>
          <a:p>
            <a:pPr marL="375719" lvl="1" indent="-187859" algn="l">
              <a:lnSpc>
                <a:spcPts val="2436"/>
              </a:lnSpc>
              <a:buFont typeface="Arial"/>
              <a:buChar char="•"/>
            </a:pPr>
            <a:r>
              <a:rPr lang="en-US" sz="174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Simplify UX by moving key features to the top and replacing "Ask a Librarian" with an icon.</a:t>
            </a:r>
          </a:p>
          <a:p>
            <a:pPr algn="l">
              <a:lnSpc>
                <a:spcPts val="2030"/>
              </a:lnSpc>
            </a:pPr>
            <a:endParaRPr lang="en-US" sz="1740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00166" y="3418473"/>
            <a:ext cx="4663400" cy="404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869" lvl="1" indent="-193934" algn="l">
              <a:lnSpc>
                <a:spcPts val="2515"/>
              </a:lnSpc>
              <a:buFont typeface="Arial"/>
              <a:buChar char="•"/>
            </a:pPr>
            <a:r>
              <a:rPr lang="en-US" sz="1796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Bigger “My Account” Button</a:t>
            </a:r>
          </a:p>
          <a:p>
            <a:pPr marL="387869" lvl="1" indent="-193934" algn="l">
              <a:lnSpc>
                <a:spcPts val="2515"/>
              </a:lnSpc>
              <a:buFont typeface="Arial"/>
              <a:buChar char="•"/>
            </a:pPr>
            <a:r>
              <a:rPr lang="en-US" sz="1796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My Account Upper Left of page</a:t>
            </a:r>
          </a:p>
          <a:p>
            <a:pPr marL="387869" lvl="1" indent="-193934" algn="l">
              <a:lnSpc>
                <a:spcPts val="2515"/>
              </a:lnSpc>
              <a:buFont typeface="Arial"/>
              <a:buChar char="•"/>
            </a:pPr>
            <a:r>
              <a:rPr lang="en-US" sz="1796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QR Code explanation included</a:t>
            </a:r>
          </a:p>
          <a:p>
            <a:pPr marL="387869" lvl="1" indent="-193934" algn="l">
              <a:lnSpc>
                <a:spcPts val="2515"/>
              </a:lnSpc>
              <a:buFont typeface="Arial"/>
              <a:buChar char="•"/>
            </a:pPr>
            <a:r>
              <a:rPr lang="en-US" sz="1796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“Discover”:</a:t>
            </a:r>
          </a:p>
          <a:p>
            <a:pPr marL="387869" lvl="1" indent="-193934" algn="l">
              <a:lnSpc>
                <a:spcPts val="2515"/>
              </a:lnSpc>
              <a:buFont typeface="Arial"/>
              <a:buChar char="•"/>
            </a:pPr>
            <a:r>
              <a:rPr lang="en-US" sz="1796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“Check Out Books” Button</a:t>
            </a:r>
          </a:p>
          <a:p>
            <a:pPr marL="387869" lvl="1" indent="-193934" algn="l">
              <a:lnSpc>
                <a:spcPts val="2515"/>
              </a:lnSpc>
              <a:buFont typeface="Arial"/>
              <a:buChar char="•"/>
            </a:pPr>
            <a:r>
              <a:rPr lang="en-US" sz="1796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“Book Study Spaces” Button</a:t>
            </a:r>
          </a:p>
          <a:p>
            <a:pPr marL="387869" lvl="1" indent="-193934" algn="l">
              <a:lnSpc>
                <a:spcPts val="2515"/>
              </a:lnSpc>
              <a:buFont typeface="Arial"/>
              <a:buChar char="•"/>
            </a:pPr>
            <a:r>
              <a:rPr lang="en-US" sz="1796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“Rent Tech” Button</a:t>
            </a:r>
          </a:p>
          <a:p>
            <a:pPr marL="387869" lvl="1" indent="-193934" algn="l">
              <a:lnSpc>
                <a:spcPts val="2515"/>
              </a:lnSpc>
              <a:buFont typeface="Arial"/>
              <a:buChar char="•"/>
            </a:pPr>
            <a:r>
              <a:rPr lang="en-US" sz="1796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Display all Book Options for the menu when you get to “My Account”</a:t>
            </a:r>
          </a:p>
          <a:p>
            <a:pPr marL="387869" lvl="1" indent="-193934" algn="l">
              <a:lnSpc>
                <a:spcPts val="2515"/>
              </a:lnSpc>
              <a:buFont typeface="Arial"/>
              <a:buChar char="•"/>
            </a:pPr>
            <a:r>
              <a:rPr lang="en-US" sz="1796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“E Book Unavailable” vs “E Book Available” button clarification / redesign</a:t>
            </a:r>
          </a:p>
          <a:p>
            <a:pPr algn="ctr">
              <a:lnSpc>
                <a:spcPts val="1814"/>
              </a:lnSpc>
              <a:spcBef>
                <a:spcPct val="0"/>
              </a:spcBef>
            </a:pPr>
            <a:endParaRPr lang="en-US" sz="1796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51872" y="3427998"/>
            <a:ext cx="4296646" cy="54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9654" lvl="1" indent="-189827" algn="l">
              <a:lnSpc>
                <a:spcPts val="2461"/>
              </a:lnSpc>
              <a:buFont typeface="Arial"/>
              <a:buChar char="•"/>
            </a:pPr>
            <a:r>
              <a:rPr lang="en-US" sz="175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Replace "Ask a Librarian Chat" with a "Reserve Study Rooms" option for more relevant functionality.</a:t>
            </a:r>
          </a:p>
          <a:p>
            <a:pPr marL="379654" lvl="1" indent="-189827" algn="l">
              <a:lnSpc>
                <a:spcPts val="2461"/>
              </a:lnSpc>
              <a:buFont typeface="Arial"/>
              <a:buChar char="•"/>
            </a:pPr>
            <a:r>
              <a:rPr lang="en-US" sz="175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Simplify "Easy Search" by showing only "Everything" on the main page, with specific options moved under "Advanced Search."</a:t>
            </a:r>
          </a:p>
          <a:p>
            <a:pPr marL="379654" lvl="1" indent="-189827" algn="l">
              <a:lnSpc>
                <a:spcPts val="2461"/>
              </a:lnSpc>
              <a:buFont typeface="Arial"/>
              <a:buChar char="•"/>
            </a:pPr>
            <a:r>
              <a:rPr lang="en-US" sz="175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Add dropdown menus for each library location in the "Reserve Study Rooms" section for easier selection.</a:t>
            </a:r>
          </a:p>
          <a:p>
            <a:pPr marL="379654" lvl="1" indent="-189827" algn="l">
              <a:lnSpc>
                <a:spcPts val="2461"/>
              </a:lnSpc>
              <a:buFont typeface="Arial"/>
              <a:buChar char="•"/>
            </a:pPr>
            <a:r>
              <a:rPr lang="en-US" sz="175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Make "Library Spaces" the first option under the "About" section for quick access on mobile.</a:t>
            </a:r>
          </a:p>
          <a:p>
            <a:pPr marL="379654" lvl="1" indent="-189827" algn="l">
              <a:lnSpc>
                <a:spcPts val="2461"/>
              </a:lnSpc>
              <a:buFont typeface="Arial"/>
              <a:buChar char="•"/>
            </a:pPr>
            <a:r>
              <a:rPr lang="en-US" sz="175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Include pictures near the "Collaboration Rooms" section to help students locate spaces more easily.</a:t>
            </a:r>
          </a:p>
          <a:p>
            <a:pPr algn="l">
              <a:lnSpc>
                <a:spcPts val="1881"/>
              </a:lnSpc>
            </a:pPr>
            <a:endParaRPr lang="en-US" sz="1758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39703" y="2805277"/>
            <a:ext cx="5156269" cy="40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SOPHIE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47289" y="2805277"/>
            <a:ext cx="5156269" cy="40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EDDIE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56058" y="2805277"/>
            <a:ext cx="5156269" cy="40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PRIYA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509" y="717550"/>
            <a:ext cx="17888491" cy="126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3"/>
              </a:lnSpc>
            </a:pPr>
            <a:r>
              <a:rPr lang="en-US" sz="7423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How might we help our users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99509" y="2711167"/>
            <a:ext cx="17451030" cy="1707480"/>
            <a:chOff x="0" y="0"/>
            <a:chExt cx="23268039" cy="227664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3268039" cy="2276641"/>
              <a:chOff x="0" y="0"/>
              <a:chExt cx="4563632" cy="44652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63632" cy="446525"/>
              </a:xfrm>
              <a:custGeom>
                <a:avLst/>
                <a:gdLst/>
                <a:ahLst/>
                <a:cxnLst/>
                <a:rect l="l" t="t" r="r" b="b"/>
                <a:pathLst>
                  <a:path w="4563632" h="446525">
                    <a:moveTo>
                      <a:pt x="19964" y="0"/>
                    </a:moveTo>
                    <a:lnTo>
                      <a:pt x="4543669" y="0"/>
                    </a:lnTo>
                    <a:cubicBezTo>
                      <a:pt x="4548963" y="0"/>
                      <a:pt x="4554041" y="2103"/>
                      <a:pt x="4557785" y="5847"/>
                    </a:cubicBezTo>
                    <a:cubicBezTo>
                      <a:pt x="4561529" y="9591"/>
                      <a:pt x="4563632" y="14669"/>
                      <a:pt x="4563632" y="19964"/>
                    </a:cubicBezTo>
                    <a:lnTo>
                      <a:pt x="4563632" y="426561"/>
                    </a:lnTo>
                    <a:cubicBezTo>
                      <a:pt x="4563632" y="437587"/>
                      <a:pt x="4554694" y="446525"/>
                      <a:pt x="4543669" y="446525"/>
                    </a:cubicBezTo>
                    <a:lnTo>
                      <a:pt x="19964" y="446525"/>
                    </a:lnTo>
                    <a:cubicBezTo>
                      <a:pt x="14669" y="446525"/>
                      <a:pt x="9591" y="444421"/>
                      <a:pt x="5847" y="440677"/>
                    </a:cubicBezTo>
                    <a:cubicBezTo>
                      <a:pt x="2103" y="436933"/>
                      <a:pt x="0" y="431856"/>
                      <a:pt x="0" y="426561"/>
                    </a:cubicBezTo>
                    <a:lnTo>
                      <a:pt x="0" y="19964"/>
                    </a:lnTo>
                    <a:cubicBezTo>
                      <a:pt x="0" y="8938"/>
                      <a:pt x="8938" y="0"/>
                      <a:pt x="19964" y="0"/>
                    </a:cubicBezTo>
                    <a:close/>
                  </a:path>
                </a:pathLst>
              </a:custGeom>
              <a:solidFill>
                <a:srgbClr val="EF5E3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563632" cy="484625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11945" y="199155"/>
              <a:ext cx="22844150" cy="1694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How might we </a:t>
              </a:r>
              <a:r>
                <a:rPr lang="en-US" sz="34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improve the library website to enhance user experience through simplified navigation and more accessible features?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586373" y="5143500"/>
            <a:ext cx="4416881" cy="3862005"/>
            <a:chOff x="0" y="0"/>
            <a:chExt cx="5889175" cy="514934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889175" cy="5149340"/>
              <a:chOff x="0" y="0"/>
              <a:chExt cx="808544" cy="70696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08544" cy="706969"/>
              </a:xfrm>
              <a:custGeom>
                <a:avLst/>
                <a:gdLst/>
                <a:ahLst/>
                <a:cxnLst/>
                <a:rect l="l" t="t" r="r" b="b"/>
                <a:pathLst>
                  <a:path w="808544" h="706969">
                    <a:moveTo>
                      <a:pt x="99910" y="0"/>
                    </a:moveTo>
                    <a:lnTo>
                      <a:pt x="708634" y="0"/>
                    </a:lnTo>
                    <a:cubicBezTo>
                      <a:pt x="735132" y="0"/>
                      <a:pt x="760544" y="10526"/>
                      <a:pt x="779281" y="29263"/>
                    </a:cubicBezTo>
                    <a:cubicBezTo>
                      <a:pt x="798018" y="48000"/>
                      <a:pt x="808544" y="73412"/>
                      <a:pt x="808544" y="99910"/>
                    </a:cubicBezTo>
                    <a:lnTo>
                      <a:pt x="808544" y="607060"/>
                    </a:lnTo>
                    <a:cubicBezTo>
                      <a:pt x="808544" y="633557"/>
                      <a:pt x="798018" y="658970"/>
                      <a:pt x="779281" y="677706"/>
                    </a:cubicBezTo>
                    <a:cubicBezTo>
                      <a:pt x="760544" y="696443"/>
                      <a:pt x="735132" y="706969"/>
                      <a:pt x="708634" y="706969"/>
                    </a:cubicBezTo>
                    <a:lnTo>
                      <a:pt x="99910" y="706969"/>
                    </a:lnTo>
                    <a:cubicBezTo>
                      <a:pt x="73412" y="706969"/>
                      <a:pt x="48000" y="696443"/>
                      <a:pt x="29263" y="677706"/>
                    </a:cubicBezTo>
                    <a:cubicBezTo>
                      <a:pt x="10526" y="658970"/>
                      <a:pt x="0" y="633557"/>
                      <a:pt x="0" y="607060"/>
                    </a:cubicBezTo>
                    <a:lnTo>
                      <a:pt x="0" y="99910"/>
                    </a:lnTo>
                    <a:cubicBezTo>
                      <a:pt x="0" y="73412"/>
                      <a:pt x="10526" y="48000"/>
                      <a:pt x="29263" y="29263"/>
                    </a:cubicBezTo>
                    <a:cubicBezTo>
                      <a:pt x="48000" y="10526"/>
                      <a:pt x="73412" y="0"/>
                      <a:pt x="99910" y="0"/>
                    </a:cubicBezTo>
                    <a:close/>
                  </a:path>
                </a:pathLst>
              </a:custGeom>
              <a:solidFill>
                <a:srgbClr val="FCCC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808544" cy="783169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640160" y="456640"/>
              <a:ext cx="4427212" cy="611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3"/>
                </a:lnSpc>
                <a:spcBef>
                  <a:spcPct val="0"/>
                </a:spcBef>
              </a:pPr>
              <a:r>
                <a:rPr lang="en-US" sz="2487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FOCUS AREAS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40160" y="1328614"/>
              <a:ext cx="4608854" cy="333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237" lvl="1" indent="-302119" algn="l">
                <a:lnSpc>
                  <a:spcPts val="3918"/>
                </a:lnSpc>
                <a:buFont typeface="Arial"/>
                <a:buChar char="•"/>
              </a:pPr>
              <a:r>
                <a:rPr lang="en-US" sz="2798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Main Page</a:t>
              </a:r>
            </a:p>
            <a:p>
              <a:pPr marL="604237" lvl="1" indent="-302119" algn="l">
                <a:lnSpc>
                  <a:spcPts val="3918"/>
                </a:lnSpc>
                <a:buFont typeface="Arial"/>
                <a:buChar char="•"/>
              </a:pPr>
              <a:r>
                <a:rPr lang="en-US" sz="2798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Book Search Page</a:t>
              </a:r>
            </a:p>
            <a:p>
              <a:pPr marL="604237" lvl="1" indent="-302119" algn="l">
                <a:lnSpc>
                  <a:spcPts val="3918"/>
                </a:lnSpc>
                <a:buFont typeface="Arial"/>
                <a:buChar char="•"/>
              </a:pPr>
              <a:r>
                <a:rPr lang="en-US" sz="2798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Reserve Study Rooms Page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72110" y="5143500"/>
            <a:ext cx="5029025" cy="3948911"/>
            <a:chOff x="0" y="0"/>
            <a:chExt cx="6705367" cy="526521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705367" cy="5265215"/>
              <a:chOff x="0" y="0"/>
              <a:chExt cx="916169" cy="7193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16169" cy="719398"/>
              </a:xfrm>
              <a:custGeom>
                <a:avLst/>
                <a:gdLst/>
                <a:ahLst/>
                <a:cxnLst/>
                <a:rect l="l" t="t" r="r" b="b"/>
                <a:pathLst>
                  <a:path w="916169" h="719398">
                    <a:moveTo>
                      <a:pt x="87749" y="0"/>
                    </a:moveTo>
                    <a:lnTo>
                      <a:pt x="828420" y="0"/>
                    </a:lnTo>
                    <a:cubicBezTo>
                      <a:pt x="851693" y="0"/>
                      <a:pt x="874012" y="9245"/>
                      <a:pt x="890468" y="25701"/>
                    </a:cubicBezTo>
                    <a:cubicBezTo>
                      <a:pt x="906924" y="42157"/>
                      <a:pt x="916169" y="64476"/>
                      <a:pt x="916169" y="87749"/>
                    </a:cubicBezTo>
                    <a:lnTo>
                      <a:pt x="916169" y="631649"/>
                    </a:lnTo>
                    <a:cubicBezTo>
                      <a:pt x="916169" y="680111"/>
                      <a:pt x="876883" y="719398"/>
                      <a:pt x="828420" y="719398"/>
                    </a:cubicBezTo>
                    <a:lnTo>
                      <a:pt x="87749" y="719398"/>
                    </a:lnTo>
                    <a:cubicBezTo>
                      <a:pt x="39286" y="719398"/>
                      <a:pt x="0" y="680111"/>
                      <a:pt x="0" y="631649"/>
                    </a:cubicBezTo>
                    <a:lnTo>
                      <a:pt x="0" y="87749"/>
                    </a:lnTo>
                    <a:cubicBezTo>
                      <a:pt x="0" y="39286"/>
                      <a:pt x="39286" y="0"/>
                      <a:pt x="87749" y="0"/>
                    </a:cubicBezTo>
                    <a:close/>
                  </a:path>
                </a:pathLst>
              </a:custGeom>
              <a:solidFill>
                <a:srgbClr val="FCCC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76200"/>
                <a:ext cx="916169" cy="795598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162004"/>
              <a:ext cx="6705367" cy="339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4784" lvl="1" indent="-307392" algn="l">
                <a:lnSpc>
                  <a:spcPts val="3986"/>
                </a:lnSpc>
                <a:buFont typeface="Arial"/>
                <a:buChar char="•"/>
              </a:pPr>
              <a:r>
                <a:rPr lang="en-US" sz="2847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Simplified Features.</a:t>
              </a:r>
            </a:p>
            <a:p>
              <a:pPr marL="614784" lvl="1" indent="-307392" algn="l">
                <a:lnSpc>
                  <a:spcPts val="3986"/>
                </a:lnSpc>
                <a:buFont typeface="Arial"/>
                <a:buChar char="•"/>
              </a:pPr>
              <a:r>
                <a:rPr lang="en-US" sz="2847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Reduced Cognitive Overload.</a:t>
              </a:r>
            </a:p>
            <a:p>
              <a:pPr marL="614784" lvl="1" indent="-307392" algn="l">
                <a:lnSpc>
                  <a:spcPts val="3986"/>
                </a:lnSpc>
                <a:buFont typeface="Arial"/>
                <a:buChar char="•"/>
              </a:pPr>
              <a:r>
                <a:rPr lang="en-US" sz="2847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Increased and Satisfied User Engagement.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68274" y="456640"/>
              <a:ext cx="3722063" cy="613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FOR OUR USERS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18560" y="2850649"/>
            <a:ext cx="9566230" cy="7221460"/>
          </a:xfrm>
          <a:custGeom>
            <a:avLst/>
            <a:gdLst/>
            <a:ahLst/>
            <a:cxnLst/>
            <a:rect l="l" t="t" r="r" b="b"/>
            <a:pathLst>
              <a:path w="9566230" h="7221460">
                <a:moveTo>
                  <a:pt x="0" y="0"/>
                </a:moveTo>
                <a:lnTo>
                  <a:pt x="9566230" y="0"/>
                </a:lnTo>
                <a:lnTo>
                  <a:pt x="9566230" y="7221460"/>
                </a:lnTo>
                <a:lnTo>
                  <a:pt x="0" y="7221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6" r="-10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2350" y="180975"/>
            <a:ext cx="1707681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Lo-fi Wireframe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73028" y="1790449"/>
            <a:ext cx="2739777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Home Page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842509"/>
            <a:ext cx="5602845" cy="8229600"/>
          </a:xfrm>
          <a:custGeom>
            <a:avLst/>
            <a:gdLst/>
            <a:ahLst/>
            <a:cxnLst/>
            <a:rect l="l" t="t" r="r" b="b"/>
            <a:pathLst>
              <a:path w="5602845" h="8229600">
                <a:moveTo>
                  <a:pt x="0" y="0"/>
                </a:moveTo>
                <a:lnTo>
                  <a:pt x="5602845" y="0"/>
                </a:lnTo>
                <a:lnTo>
                  <a:pt x="56028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4" r="-1143" b="-35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99861" y="2847961"/>
            <a:ext cx="8633454" cy="6410339"/>
          </a:xfrm>
          <a:custGeom>
            <a:avLst/>
            <a:gdLst/>
            <a:ahLst/>
            <a:cxnLst/>
            <a:rect l="l" t="t" r="r" b="b"/>
            <a:pathLst>
              <a:path w="8633454" h="6410339">
                <a:moveTo>
                  <a:pt x="0" y="0"/>
                </a:moveTo>
                <a:lnTo>
                  <a:pt x="8633454" y="0"/>
                </a:lnTo>
                <a:lnTo>
                  <a:pt x="8633454" y="6410339"/>
                </a:lnTo>
                <a:lnTo>
                  <a:pt x="0" y="6410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2350" y="180975"/>
            <a:ext cx="1707681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Lo-fi Wireframe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1121" y="1789105"/>
            <a:ext cx="4370933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Book Search Page</a:t>
            </a:r>
          </a:p>
        </p:txBody>
      </p:sp>
      <p:sp>
        <p:nvSpPr>
          <p:cNvPr id="5" name="Freeform 5"/>
          <p:cNvSpPr/>
          <p:nvPr/>
        </p:nvSpPr>
        <p:spPr>
          <a:xfrm>
            <a:off x="1275746" y="2161946"/>
            <a:ext cx="6589457" cy="7782368"/>
          </a:xfrm>
          <a:custGeom>
            <a:avLst/>
            <a:gdLst/>
            <a:ahLst/>
            <a:cxnLst/>
            <a:rect l="l" t="t" r="r" b="b"/>
            <a:pathLst>
              <a:path w="6589457" h="7782368">
                <a:moveTo>
                  <a:pt x="0" y="0"/>
                </a:moveTo>
                <a:lnTo>
                  <a:pt x="6589457" y="0"/>
                </a:lnTo>
                <a:lnTo>
                  <a:pt x="6589457" y="7782368"/>
                </a:lnTo>
                <a:lnTo>
                  <a:pt x="0" y="778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507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90451" y="2849555"/>
            <a:ext cx="8897549" cy="6484089"/>
          </a:xfrm>
          <a:custGeom>
            <a:avLst/>
            <a:gdLst/>
            <a:ahLst/>
            <a:cxnLst/>
            <a:rect l="l" t="t" r="r" b="b"/>
            <a:pathLst>
              <a:path w="8897549" h="6484089">
                <a:moveTo>
                  <a:pt x="0" y="0"/>
                </a:moveTo>
                <a:lnTo>
                  <a:pt x="8897549" y="0"/>
                </a:lnTo>
                <a:lnTo>
                  <a:pt x="8897549" y="6484089"/>
                </a:lnTo>
                <a:lnTo>
                  <a:pt x="0" y="6484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2350" y="180975"/>
            <a:ext cx="1707681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Lo-fi Wireframe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9494" y="1789903"/>
            <a:ext cx="6659463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Reserve Study Rooms Page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2282028"/>
            <a:ext cx="7168339" cy="7281272"/>
          </a:xfrm>
          <a:custGeom>
            <a:avLst/>
            <a:gdLst/>
            <a:ahLst/>
            <a:cxnLst/>
            <a:rect l="l" t="t" r="r" b="b"/>
            <a:pathLst>
              <a:path w="7168339" h="7281272">
                <a:moveTo>
                  <a:pt x="0" y="0"/>
                </a:moveTo>
                <a:lnTo>
                  <a:pt x="7168339" y="0"/>
                </a:lnTo>
                <a:lnTo>
                  <a:pt x="7168339" y="7281272"/>
                </a:lnTo>
                <a:lnTo>
                  <a:pt x="0" y="7281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7442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19055" y="96356"/>
            <a:ext cx="2190581" cy="2190581"/>
          </a:xfrm>
          <a:custGeom>
            <a:avLst/>
            <a:gdLst/>
            <a:ahLst/>
            <a:cxnLst/>
            <a:rect l="l" t="t" r="r" b="b"/>
            <a:pathLst>
              <a:path w="2190581" h="2190581">
                <a:moveTo>
                  <a:pt x="0" y="0"/>
                </a:moveTo>
                <a:lnTo>
                  <a:pt x="2190581" y="0"/>
                </a:lnTo>
                <a:lnTo>
                  <a:pt x="2190581" y="2190581"/>
                </a:lnTo>
                <a:lnTo>
                  <a:pt x="0" y="2190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0085" y="3694468"/>
            <a:ext cx="864471" cy="864471"/>
          </a:xfrm>
          <a:custGeom>
            <a:avLst/>
            <a:gdLst/>
            <a:ahLst/>
            <a:cxnLst/>
            <a:rect l="l" t="t" r="r" b="b"/>
            <a:pathLst>
              <a:path w="864471" h="864471">
                <a:moveTo>
                  <a:pt x="0" y="0"/>
                </a:moveTo>
                <a:lnTo>
                  <a:pt x="864471" y="0"/>
                </a:lnTo>
                <a:lnTo>
                  <a:pt x="864471" y="864471"/>
                </a:lnTo>
                <a:lnTo>
                  <a:pt x="0" y="86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2457" y="4558939"/>
            <a:ext cx="519728" cy="584561"/>
          </a:xfrm>
          <a:custGeom>
            <a:avLst/>
            <a:gdLst/>
            <a:ahLst/>
            <a:cxnLst/>
            <a:rect l="l" t="t" r="r" b="b"/>
            <a:pathLst>
              <a:path w="519728" h="584561">
                <a:moveTo>
                  <a:pt x="0" y="0"/>
                </a:moveTo>
                <a:lnTo>
                  <a:pt x="519728" y="0"/>
                </a:lnTo>
                <a:lnTo>
                  <a:pt x="519728" y="584561"/>
                </a:lnTo>
                <a:lnTo>
                  <a:pt x="0" y="58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343922"/>
            <a:ext cx="1404001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Iteration - Feedback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5166" y="6267353"/>
            <a:ext cx="5720517" cy="72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1"/>
              </a:lnSpc>
            </a:pPr>
            <a:r>
              <a:rPr lang="en-US" sz="367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User 2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54556" y="2351940"/>
            <a:ext cx="5477921" cy="72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1"/>
              </a:lnSpc>
            </a:pPr>
            <a:r>
              <a:rPr lang="en-US" sz="367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User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4556" y="2947135"/>
            <a:ext cx="14056647" cy="273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4"/>
              </a:lnSpc>
            </a:pPr>
            <a:endParaRPr/>
          </a:p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Role: Participated in both initial interviews and wireframe testing</a:t>
            </a:r>
          </a:p>
          <a:p>
            <a:pPr algn="l">
              <a:lnSpc>
                <a:spcPts val="2884"/>
              </a:lnSpc>
            </a:pPr>
            <a:endParaRPr lang="en-US" sz="206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Liked the simplified search and clear books status availability with book cover pictures.</a:t>
            </a:r>
          </a:p>
          <a:p>
            <a:pPr algn="l">
              <a:lnSpc>
                <a:spcPts val="2884"/>
              </a:lnSpc>
            </a:pPr>
            <a:endParaRPr lang="en-US" sz="206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Found certain sections overcrowded and the additional information below each book could be enlarged.</a:t>
            </a:r>
          </a:p>
          <a:p>
            <a:pPr algn="l">
              <a:lnSpc>
                <a:spcPts val="2084"/>
              </a:lnSpc>
            </a:pPr>
            <a:endParaRPr lang="en-US" sz="206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084"/>
              </a:lnSpc>
            </a:pPr>
            <a:endParaRPr lang="en-US" sz="206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45166" y="7045327"/>
            <a:ext cx="14265099" cy="351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05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Role: Brought in exclusively for wireframe testing.</a:t>
            </a:r>
          </a:p>
          <a:p>
            <a:pPr algn="l">
              <a:lnSpc>
                <a:spcPts val="2883"/>
              </a:lnSpc>
            </a:pPr>
            <a:endParaRPr lang="en-US" sz="2059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883"/>
              </a:lnSpc>
            </a:pPr>
            <a:r>
              <a:rPr lang="en-US" sz="205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Liked the simplified search and additional drop-down options.</a:t>
            </a:r>
          </a:p>
          <a:p>
            <a:pPr algn="l">
              <a:lnSpc>
                <a:spcPts val="2883"/>
              </a:lnSpc>
            </a:pPr>
            <a:endParaRPr lang="en-US" sz="2059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2883"/>
              </a:lnSpc>
            </a:pPr>
            <a:r>
              <a:rPr lang="en-US" sz="205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Liked the old visual availability indicators but the time slots could be more prominent and straight-forward.</a:t>
            </a:r>
          </a:p>
          <a:p>
            <a:pPr algn="ctr">
              <a:lnSpc>
                <a:spcPts val="2184"/>
              </a:lnSpc>
            </a:pPr>
            <a:endParaRPr lang="en-US" sz="2059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ctr">
              <a:lnSpc>
                <a:spcPts val="2184"/>
              </a:lnSpc>
            </a:pPr>
            <a:endParaRPr lang="en-US" sz="2059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ctr">
              <a:lnSpc>
                <a:spcPts val="2184"/>
              </a:lnSpc>
            </a:pPr>
            <a:endParaRPr lang="en-US" sz="2059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ctr">
              <a:lnSpc>
                <a:spcPts val="2184"/>
              </a:lnSpc>
            </a:pPr>
            <a:endParaRPr lang="en-US" sz="2059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ctr">
              <a:lnSpc>
                <a:spcPts val="2184"/>
              </a:lnSpc>
            </a:pPr>
            <a:endParaRPr lang="en-US" sz="2059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ctr">
              <a:lnSpc>
                <a:spcPts val="2184"/>
              </a:lnSpc>
              <a:spcBef>
                <a:spcPct val="0"/>
              </a:spcBef>
            </a:pPr>
            <a:endParaRPr lang="en-US" sz="2059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0085" y="7502630"/>
            <a:ext cx="864471" cy="864471"/>
          </a:xfrm>
          <a:custGeom>
            <a:avLst/>
            <a:gdLst/>
            <a:ahLst/>
            <a:cxnLst/>
            <a:rect l="l" t="t" r="r" b="b"/>
            <a:pathLst>
              <a:path w="864471" h="864471">
                <a:moveTo>
                  <a:pt x="0" y="0"/>
                </a:moveTo>
                <a:lnTo>
                  <a:pt x="864471" y="0"/>
                </a:lnTo>
                <a:lnTo>
                  <a:pt x="864471" y="864471"/>
                </a:lnTo>
                <a:lnTo>
                  <a:pt x="0" y="864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62457" y="8367101"/>
            <a:ext cx="519728" cy="584561"/>
          </a:xfrm>
          <a:custGeom>
            <a:avLst/>
            <a:gdLst/>
            <a:ahLst/>
            <a:cxnLst/>
            <a:rect l="l" t="t" r="r" b="b"/>
            <a:pathLst>
              <a:path w="519728" h="584561">
                <a:moveTo>
                  <a:pt x="0" y="0"/>
                </a:moveTo>
                <a:lnTo>
                  <a:pt x="519728" y="0"/>
                </a:lnTo>
                <a:lnTo>
                  <a:pt x="519728" y="584561"/>
                </a:lnTo>
                <a:lnTo>
                  <a:pt x="0" y="584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25062" y="2149417"/>
            <a:ext cx="2634238" cy="2634238"/>
          </a:xfrm>
          <a:custGeom>
            <a:avLst/>
            <a:gdLst/>
            <a:ahLst/>
            <a:cxnLst/>
            <a:rect l="l" t="t" r="r" b="b"/>
            <a:pathLst>
              <a:path w="2634238" h="2634238">
                <a:moveTo>
                  <a:pt x="0" y="0"/>
                </a:moveTo>
                <a:lnTo>
                  <a:pt x="2634238" y="0"/>
                </a:lnTo>
                <a:lnTo>
                  <a:pt x="2634238" y="2634238"/>
                </a:lnTo>
                <a:lnTo>
                  <a:pt x="0" y="263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92002" y="2982279"/>
            <a:ext cx="5386160" cy="1615151"/>
            <a:chOff x="0" y="0"/>
            <a:chExt cx="7181547" cy="21535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3534" cy="2153534"/>
            </a:xfrm>
            <a:custGeom>
              <a:avLst/>
              <a:gdLst/>
              <a:ahLst/>
              <a:cxnLst/>
              <a:rect l="l" t="t" r="r" b="b"/>
              <a:pathLst>
                <a:path w="2153534" h="2153534">
                  <a:moveTo>
                    <a:pt x="0" y="0"/>
                  </a:moveTo>
                  <a:lnTo>
                    <a:pt x="2153534" y="0"/>
                  </a:lnTo>
                  <a:lnTo>
                    <a:pt x="2153534" y="2153534"/>
                  </a:lnTo>
                  <a:lnTo>
                    <a:pt x="0" y="2153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1693436" y="9971"/>
              <a:ext cx="5407122" cy="1182808"/>
            </a:xfrm>
            <a:custGeom>
              <a:avLst/>
              <a:gdLst/>
              <a:ahLst/>
              <a:cxnLst/>
              <a:rect l="l" t="t" r="r" b="b"/>
              <a:pathLst>
                <a:path w="5407122" h="1182808">
                  <a:moveTo>
                    <a:pt x="5407122" y="0"/>
                  </a:moveTo>
                  <a:lnTo>
                    <a:pt x="0" y="0"/>
                  </a:lnTo>
                  <a:lnTo>
                    <a:pt x="0" y="1182808"/>
                  </a:lnTo>
                  <a:lnTo>
                    <a:pt x="5407122" y="1182808"/>
                  </a:lnTo>
                  <a:lnTo>
                    <a:pt x="540712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93436" y="380849"/>
              <a:ext cx="5488110" cy="465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Yeah. We’re students, obviously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20209" y="2149417"/>
            <a:ext cx="6322553" cy="1119972"/>
            <a:chOff x="0" y="0"/>
            <a:chExt cx="8430071" cy="1493296"/>
          </a:xfrm>
        </p:grpSpPr>
        <p:sp>
          <p:nvSpPr>
            <p:cNvPr id="8" name="Freeform 8"/>
            <p:cNvSpPr/>
            <p:nvPr/>
          </p:nvSpPr>
          <p:spPr>
            <a:xfrm>
              <a:off x="458198" y="0"/>
              <a:ext cx="7513675" cy="1493296"/>
            </a:xfrm>
            <a:custGeom>
              <a:avLst/>
              <a:gdLst/>
              <a:ahLst/>
              <a:cxnLst/>
              <a:rect l="l" t="t" r="r" b="b"/>
              <a:pathLst>
                <a:path w="7513675" h="1493296">
                  <a:moveTo>
                    <a:pt x="0" y="0"/>
                  </a:moveTo>
                  <a:lnTo>
                    <a:pt x="7513675" y="0"/>
                  </a:lnTo>
                  <a:lnTo>
                    <a:pt x="7513675" y="1493296"/>
                  </a:lnTo>
                  <a:lnTo>
                    <a:pt x="0" y="1493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5033" b="-50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7296"/>
              <a:ext cx="8430071" cy="1084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4"/>
                </a:lnSpc>
              </a:pPr>
              <a:r>
                <a:rPr lang="en-US" sz="2224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You guys know you have a UIUC library </a:t>
              </a:r>
            </a:p>
            <a:p>
              <a:pPr marL="0" lvl="0" indent="0" algn="ctr">
                <a:lnSpc>
                  <a:spcPts val="3114"/>
                </a:lnSpc>
                <a:spcBef>
                  <a:spcPct val="0"/>
                </a:spcBef>
              </a:pPr>
              <a:r>
                <a:rPr lang="en-US" sz="2224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account right?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06429" y="4118594"/>
            <a:ext cx="7466194" cy="1633230"/>
            <a:chOff x="0" y="0"/>
            <a:chExt cx="9954925" cy="2177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54925" cy="2177640"/>
            </a:xfrm>
            <a:custGeom>
              <a:avLst/>
              <a:gdLst/>
              <a:ahLst/>
              <a:cxnLst/>
              <a:rect l="l" t="t" r="r" b="b"/>
              <a:pathLst>
                <a:path w="9954925" h="2177640">
                  <a:moveTo>
                    <a:pt x="0" y="0"/>
                  </a:moveTo>
                  <a:lnTo>
                    <a:pt x="9954925" y="0"/>
                  </a:lnTo>
                  <a:lnTo>
                    <a:pt x="9954925" y="2177640"/>
                  </a:lnTo>
                  <a:lnTo>
                    <a:pt x="0" y="2177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36212" y="128296"/>
              <a:ext cx="8330293" cy="1797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9"/>
                </a:lnSpc>
                <a:spcBef>
                  <a:spcPct val="0"/>
                </a:spcBef>
              </a:pPr>
              <a:r>
                <a:rPr lang="en-US" sz="2528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Nah, some students don’t know they have an account through which they could renew books on the website.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6535" y="7758875"/>
            <a:ext cx="17451030" cy="1055335"/>
            <a:chOff x="0" y="0"/>
            <a:chExt cx="23268039" cy="140711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3268039" cy="1407114"/>
              <a:chOff x="0" y="0"/>
              <a:chExt cx="4563632" cy="27598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563632" cy="275982"/>
              </a:xfrm>
              <a:custGeom>
                <a:avLst/>
                <a:gdLst/>
                <a:ahLst/>
                <a:cxnLst/>
                <a:rect l="l" t="t" r="r" b="b"/>
                <a:pathLst>
                  <a:path w="4563632" h="275982">
                    <a:moveTo>
                      <a:pt x="19964" y="0"/>
                    </a:moveTo>
                    <a:lnTo>
                      <a:pt x="4543669" y="0"/>
                    </a:lnTo>
                    <a:cubicBezTo>
                      <a:pt x="4548963" y="0"/>
                      <a:pt x="4554041" y="2103"/>
                      <a:pt x="4557785" y="5847"/>
                    </a:cubicBezTo>
                    <a:cubicBezTo>
                      <a:pt x="4561529" y="9591"/>
                      <a:pt x="4563632" y="14669"/>
                      <a:pt x="4563632" y="19964"/>
                    </a:cubicBezTo>
                    <a:lnTo>
                      <a:pt x="4563632" y="256018"/>
                    </a:lnTo>
                    <a:cubicBezTo>
                      <a:pt x="4563632" y="261313"/>
                      <a:pt x="4561529" y="266390"/>
                      <a:pt x="4557785" y="270134"/>
                    </a:cubicBezTo>
                    <a:cubicBezTo>
                      <a:pt x="4554041" y="273878"/>
                      <a:pt x="4548963" y="275982"/>
                      <a:pt x="4543669" y="275982"/>
                    </a:cubicBezTo>
                    <a:lnTo>
                      <a:pt x="19964" y="275982"/>
                    </a:lnTo>
                    <a:cubicBezTo>
                      <a:pt x="8938" y="275982"/>
                      <a:pt x="0" y="267044"/>
                      <a:pt x="0" y="256018"/>
                    </a:cubicBezTo>
                    <a:lnTo>
                      <a:pt x="0" y="19964"/>
                    </a:lnTo>
                    <a:cubicBezTo>
                      <a:pt x="0" y="8938"/>
                      <a:pt x="8938" y="0"/>
                      <a:pt x="19964" y="0"/>
                    </a:cubicBezTo>
                    <a:close/>
                  </a:path>
                </a:pathLst>
              </a:custGeom>
              <a:solidFill>
                <a:srgbClr val="EF5E3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4563632" cy="314082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11945" y="199155"/>
              <a:ext cx="22844150" cy="824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How might we</a:t>
              </a:r>
              <a:r>
                <a:rPr lang="en-US" sz="32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 encourage students to independently manage their library accounts?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96976" y="705872"/>
            <a:ext cx="17120589" cy="91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9"/>
              </a:lnSpc>
              <a:spcBef>
                <a:spcPct val="0"/>
              </a:spcBef>
            </a:pPr>
            <a:r>
              <a:rPr lang="en-US" sz="6900" b="1" u="none" strike="noStrik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Problem Space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8194" y="6059873"/>
            <a:ext cx="10780202" cy="169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702" lvl="1" indent="-316851" algn="l">
              <a:lnSpc>
                <a:spcPts val="4109"/>
              </a:lnSpc>
              <a:buFont typeface="Arial"/>
              <a:buChar char="•"/>
            </a:pPr>
            <a:r>
              <a:rPr lang="en-US" sz="2935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Students couldn’t find their account</a:t>
            </a:r>
          </a:p>
          <a:p>
            <a:pPr marL="633702" lvl="1" indent="-316851" algn="l">
              <a:lnSpc>
                <a:spcPts val="4109"/>
              </a:lnSpc>
              <a:buFont typeface="Arial"/>
              <a:buChar char="•"/>
            </a:pPr>
            <a:r>
              <a:rPr lang="en-US" sz="2935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Unknown to breadth of services available</a:t>
            </a:r>
          </a:p>
          <a:p>
            <a:pPr algn="ctr">
              <a:lnSpc>
                <a:spcPts val="4949"/>
              </a:lnSpc>
              <a:spcBef>
                <a:spcPct val="0"/>
              </a:spcBef>
            </a:pPr>
            <a:endParaRPr lang="en-US" sz="2935" b="1">
              <a:solidFill>
                <a:srgbClr val="FFFFFF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892002" y="5959504"/>
            <a:ext cx="1060265" cy="1142988"/>
            <a:chOff x="0" y="0"/>
            <a:chExt cx="1413687" cy="152398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413687" cy="1523984"/>
              <a:chOff x="0" y="0"/>
              <a:chExt cx="279247" cy="30103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79247" cy="301034"/>
              </a:xfrm>
              <a:custGeom>
                <a:avLst/>
                <a:gdLst/>
                <a:ahLst/>
                <a:cxnLst/>
                <a:rect l="l" t="t" r="r" b="b"/>
                <a:pathLst>
                  <a:path w="279247" h="301034">
                    <a:moveTo>
                      <a:pt x="139623" y="0"/>
                    </a:moveTo>
                    <a:lnTo>
                      <a:pt x="139623" y="0"/>
                    </a:lnTo>
                    <a:cubicBezTo>
                      <a:pt x="176654" y="0"/>
                      <a:pt x="212168" y="14710"/>
                      <a:pt x="238352" y="40895"/>
                    </a:cubicBezTo>
                    <a:cubicBezTo>
                      <a:pt x="264537" y="67079"/>
                      <a:pt x="279247" y="102593"/>
                      <a:pt x="279247" y="139623"/>
                    </a:cubicBezTo>
                    <a:lnTo>
                      <a:pt x="279247" y="161411"/>
                    </a:lnTo>
                    <a:cubicBezTo>
                      <a:pt x="279247" y="198441"/>
                      <a:pt x="264537" y="233955"/>
                      <a:pt x="238352" y="260139"/>
                    </a:cubicBezTo>
                    <a:cubicBezTo>
                      <a:pt x="212168" y="286324"/>
                      <a:pt x="176654" y="301034"/>
                      <a:pt x="139623" y="301034"/>
                    </a:cubicBezTo>
                    <a:lnTo>
                      <a:pt x="139623" y="301034"/>
                    </a:lnTo>
                    <a:cubicBezTo>
                      <a:pt x="102593" y="301034"/>
                      <a:pt x="67079" y="286324"/>
                      <a:pt x="40895" y="260139"/>
                    </a:cubicBezTo>
                    <a:cubicBezTo>
                      <a:pt x="14710" y="233955"/>
                      <a:pt x="0" y="198441"/>
                      <a:pt x="0" y="161411"/>
                    </a:cubicBezTo>
                    <a:lnTo>
                      <a:pt x="0" y="139623"/>
                    </a:lnTo>
                    <a:cubicBezTo>
                      <a:pt x="0" y="102593"/>
                      <a:pt x="14710" y="67079"/>
                      <a:pt x="40895" y="40895"/>
                    </a:cubicBezTo>
                    <a:cubicBezTo>
                      <a:pt x="67079" y="14710"/>
                      <a:pt x="102593" y="0"/>
                      <a:pt x="139623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76200"/>
                <a:ext cx="279247" cy="3772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540902" y="143033"/>
              <a:ext cx="331883" cy="1212359"/>
            </a:xfrm>
            <a:custGeom>
              <a:avLst/>
              <a:gdLst/>
              <a:ahLst/>
              <a:cxnLst/>
              <a:rect l="l" t="t" r="r" b="b"/>
              <a:pathLst>
                <a:path w="331883" h="1212359">
                  <a:moveTo>
                    <a:pt x="0" y="0"/>
                  </a:moveTo>
                  <a:lnTo>
                    <a:pt x="331883" y="0"/>
                  </a:lnTo>
                  <a:lnTo>
                    <a:pt x="331883" y="1212360"/>
                  </a:lnTo>
                  <a:lnTo>
                    <a:pt x="0" y="1212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95600" y="360045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66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0"/>
                </a:lnSpc>
              </a:pPr>
              <a:r>
                <a:rPr lang="en-US" sz="235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Simplify Elements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00950" y="36004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471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0"/>
                </a:lnSpc>
              </a:pPr>
              <a:r>
                <a:rPr lang="en-US" sz="235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Change the UX to modern style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06300" y="3600450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79B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0"/>
                </a:lnSpc>
              </a:pPr>
              <a:r>
                <a:rPr lang="en-US" sz="235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Clear Visual Aspects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24872"/>
            <a:ext cx="14638951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Mockups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07991"/>
            <a:ext cx="15354224" cy="49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</a:pPr>
            <a:r>
              <a:rPr lang="en-US" sz="256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Our main focus is to simplify the user experience.</a:t>
            </a: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35590" y="1197496"/>
            <a:ext cx="9123710" cy="7892009"/>
          </a:xfrm>
          <a:custGeom>
            <a:avLst/>
            <a:gdLst/>
            <a:ahLst/>
            <a:cxnLst/>
            <a:rect l="l" t="t" r="r" b="b"/>
            <a:pathLst>
              <a:path w="9123710" h="7892009">
                <a:moveTo>
                  <a:pt x="0" y="0"/>
                </a:moveTo>
                <a:lnTo>
                  <a:pt x="9123710" y="0"/>
                </a:lnTo>
                <a:lnTo>
                  <a:pt x="9123710" y="7892008"/>
                </a:lnTo>
                <a:lnTo>
                  <a:pt x="0" y="7892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77133" y="1028700"/>
            <a:ext cx="5666939" cy="8229600"/>
          </a:xfrm>
          <a:custGeom>
            <a:avLst/>
            <a:gdLst/>
            <a:ahLst/>
            <a:cxnLst/>
            <a:rect l="l" t="t" r="r" b="b"/>
            <a:pathLst>
              <a:path w="5666939" h="8229600">
                <a:moveTo>
                  <a:pt x="0" y="0"/>
                </a:moveTo>
                <a:lnTo>
                  <a:pt x="5666938" y="0"/>
                </a:lnTo>
                <a:lnTo>
                  <a:pt x="56669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4" b="-35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16713" y="1418566"/>
            <a:ext cx="8441776" cy="7449868"/>
          </a:xfrm>
          <a:custGeom>
            <a:avLst/>
            <a:gdLst/>
            <a:ahLst/>
            <a:cxnLst/>
            <a:rect l="l" t="t" r="r" b="b"/>
            <a:pathLst>
              <a:path w="8441776" h="7449868">
                <a:moveTo>
                  <a:pt x="0" y="0"/>
                </a:moveTo>
                <a:lnTo>
                  <a:pt x="8441776" y="0"/>
                </a:lnTo>
                <a:lnTo>
                  <a:pt x="8441776" y="7449868"/>
                </a:lnTo>
                <a:lnTo>
                  <a:pt x="0" y="744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76918" y="1418566"/>
            <a:ext cx="6307924" cy="7449868"/>
          </a:xfrm>
          <a:custGeom>
            <a:avLst/>
            <a:gdLst/>
            <a:ahLst/>
            <a:cxnLst/>
            <a:rect l="l" t="t" r="r" b="b"/>
            <a:pathLst>
              <a:path w="6307924" h="7449868">
                <a:moveTo>
                  <a:pt x="0" y="0"/>
                </a:moveTo>
                <a:lnTo>
                  <a:pt x="6307924" y="0"/>
                </a:lnTo>
                <a:lnTo>
                  <a:pt x="6307924" y="7449868"/>
                </a:lnTo>
                <a:lnTo>
                  <a:pt x="0" y="7449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507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89" y="1028700"/>
            <a:ext cx="6394776" cy="6495523"/>
          </a:xfrm>
          <a:custGeom>
            <a:avLst/>
            <a:gdLst/>
            <a:ahLst/>
            <a:cxnLst/>
            <a:rect l="l" t="t" r="r" b="b"/>
            <a:pathLst>
              <a:path w="6394776" h="6495523">
                <a:moveTo>
                  <a:pt x="0" y="0"/>
                </a:moveTo>
                <a:lnTo>
                  <a:pt x="6394776" y="0"/>
                </a:lnTo>
                <a:lnTo>
                  <a:pt x="6394776" y="6495523"/>
                </a:lnTo>
                <a:lnTo>
                  <a:pt x="0" y="6495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44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46522" y="1256134"/>
            <a:ext cx="8812778" cy="6268088"/>
          </a:xfrm>
          <a:custGeom>
            <a:avLst/>
            <a:gdLst/>
            <a:ahLst/>
            <a:cxnLst/>
            <a:rect l="l" t="t" r="r" b="b"/>
            <a:pathLst>
              <a:path w="8812778" h="6268088">
                <a:moveTo>
                  <a:pt x="0" y="0"/>
                </a:moveTo>
                <a:lnTo>
                  <a:pt x="8812778" y="0"/>
                </a:lnTo>
                <a:lnTo>
                  <a:pt x="8812778" y="6268089"/>
                </a:lnTo>
                <a:lnTo>
                  <a:pt x="0" y="6268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7896" y="3004076"/>
            <a:ext cx="950979" cy="1358541"/>
          </a:xfrm>
          <a:custGeom>
            <a:avLst/>
            <a:gdLst/>
            <a:ahLst/>
            <a:cxnLst/>
            <a:rect l="l" t="t" r="r" b="b"/>
            <a:pathLst>
              <a:path w="950979" h="1358541">
                <a:moveTo>
                  <a:pt x="0" y="0"/>
                </a:moveTo>
                <a:lnTo>
                  <a:pt x="950979" y="0"/>
                </a:lnTo>
                <a:lnTo>
                  <a:pt x="950979" y="1358542"/>
                </a:lnTo>
                <a:lnTo>
                  <a:pt x="0" y="135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42913" y="5081295"/>
            <a:ext cx="967295" cy="1381850"/>
          </a:xfrm>
          <a:custGeom>
            <a:avLst/>
            <a:gdLst/>
            <a:ahLst/>
            <a:cxnLst/>
            <a:rect l="l" t="t" r="r" b="b"/>
            <a:pathLst>
              <a:path w="967295" h="1381850">
                <a:moveTo>
                  <a:pt x="0" y="0"/>
                </a:moveTo>
                <a:lnTo>
                  <a:pt x="967295" y="0"/>
                </a:lnTo>
                <a:lnTo>
                  <a:pt x="967295" y="1381849"/>
                </a:lnTo>
                <a:lnTo>
                  <a:pt x="0" y="1381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662962" y="4220621"/>
            <a:ext cx="940656" cy="1343795"/>
          </a:xfrm>
          <a:custGeom>
            <a:avLst/>
            <a:gdLst/>
            <a:ahLst/>
            <a:cxnLst/>
            <a:rect l="l" t="t" r="r" b="b"/>
            <a:pathLst>
              <a:path w="940656" h="1343795">
                <a:moveTo>
                  <a:pt x="0" y="0"/>
                </a:moveTo>
                <a:lnTo>
                  <a:pt x="940656" y="0"/>
                </a:lnTo>
                <a:lnTo>
                  <a:pt x="940656" y="1343795"/>
                </a:lnTo>
                <a:lnTo>
                  <a:pt x="0" y="1343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836957" y="2556890"/>
            <a:ext cx="968809" cy="1384013"/>
          </a:xfrm>
          <a:custGeom>
            <a:avLst/>
            <a:gdLst/>
            <a:ahLst/>
            <a:cxnLst/>
            <a:rect l="l" t="t" r="r" b="b"/>
            <a:pathLst>
              <a:path w="968809" h="1384013">
                <a:moveTo>
                  <a:pt x="0" y="0"/>
                </a:moveTo>
                <a:lnTo>
                  <a:pt x="968809" y="0"/>
                </a:lnTo>
                <a:lnTo>
                  <a:pt x="968809" y="1384013"/>
                </a:lnTo>
                <a:lnTo>
                  <a:pt x="0" y="1384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51009" y="549050"/>
            <a:ext cx="5203924" cy="132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3"/>
              </a:lnSpc>
            </a:pPr>
            <a:r>
              <a:rPr lang="en-US" sz="7731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Road Map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09255" y="4303247"/>
            <a:ext cx="3108261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Collect user feedback about the new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567515"/>
            <a:ext cx="3395721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Advertise the library website to gain new users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69676" y="5450116"/>
            <a:ext cx="3927229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Develop the UX including new and old users.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57747" y="3826603"/>
            <a:ext cx="3927229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Bring new accessible medium such as mobile app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3452971" y="5043022"/>
            <a:ext cx="1256284" cy="849024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7817516" y="5043022"/>
            <a:ext cx="2510700" cy="38273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V="1">
            <a:off x="11695941" y="4566378"/>
            <a:ext cx="1661806" cy="514917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83558" y="3773672"/>
            <a:ext cx="6720883" cy="2739656"/>
            <a:chOff x="0" y="0"/>
            <a:chExt cx="1553887" cy="6334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3887" cy="633416"/>
            </a:xfrm>
            <a:custGeom>
              <a:avLst/>
              <a:gdLst/>
              <a:ahLst/>
              <a:cxnLst/>
              <a:rect l="l" t="t" r="r" b="b"/>
              <a:pathLst>
                <a:path w="1553887" h="633416">
                  <a:moveTo>
                    <a:pt x="52988" y="0"/>
                  </a:moveTo>
                  <a:lnTo>
                    <a:pt x="1500898" y="0"/>
                  </a:lnTo>
                  <a:cubicBezTo>
                    <a:pt x="1530163" y="0"/>
                    <a:pt x="1553887" y="23724"/>
                    <a:pt x="1553887" y="52988"/>
                  </a:cubicBezTo>
                  <a:lnTo>
                    <a:pt x="1553887" y="580428"/>
                  </a:lnTo>
                  <a:cubicBezTo>
                    <a:pt x="1553887" y="594481"/>
                    <a:pt x="1548304" y="607959"/>
                    <a:pt x="1538367" y="617896"/>
                  </a:cubicBezTo>
                  <a:cubicBezTo>
                    <a:pt x="1528430" y="627833"/>
                    <a:pt x="1514952" y="633416"/>
                    <a:pt x="1500898" y="633416"/>
                  </a:cubicBezTo>
                  <a:lnTo>
                    <a:pt x="52988" y="633416"/>
                  </a:lnTo>
                  <a:cubicBezTo>
                    <a:pt x="23724" y="633416"/>
                    <a:pt x="0" y="609692"/>
                    <a:pt x="0" y="580428"/>
                  </a:cubicBezTo>
                  <a:lnTo>
                    <a:pt x="0" y="52988"/>
                  </a:lnTo>
                  <a:cubicBezTo>
                    <a:pt x="0" y="38935"/>
                    <a:pt x="5583" y="25457"/>
                    <a:pt x="15520" y="15520"/>
                  </a:cubicBezTo>
                  <a:cubicBezTo>
                    <a:pt x="25457" y="5583"/>
                    <a:pt x="38935" y="0"/>
                    <a:pt x="52988" y="0"/>
                  </a:cubicBezTo>
                  <a:close/>
                </a:path>
              </a:pathLst>
            </a:custGeom>
            <a:solidFill>
              <a:srgbClr val="CBE6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553887" cy="709616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46430" y="4051886"/>
            <a:ext cx="7595140" cy="195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05"/>
              </a:lnSpc>
            </a:pPr>
            <a:r>
              <a:rPr lang="en-US" sz="1136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590570"/>
            <a:ext cx="16230600" cy="6284286"/>
            <a:chOff x="0" y="0"/>
            <a:chExt cx="4244477" cy="1643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44477" cy="1643408"/>
            </a:xfrm>
            <a:custGeom>
              <a:avLst/>
              <a:gdLst/>
              <a:ahLst/>
              <a:cxnLst/>
              <a:rect l="l" t="t" r="r" b="b"/>
              <a:pathLst>
                <a:path w="4244477" h="1643408">
                  <a:moveTo>
                    <a:pt x="21465" y="0"/>
                  </a:moveTo>
                  <a:lnTo>
                    <a:pt x="4223012" y="0"/>
                  </a:lnTo>
                  <a:cubicBezTo>
                    <a:pt x="4234867" y="0"/>
                    <a:pt x="4244477" y="9610"/>
                    <a:pt x="4244477" y="21465"/>
                  </a:cubicBezTo>
                  <a:lnTo>
                    <a:pt x="4244477" y="1621944"/>
                  </a:lnTo>
                  <a:cubicBezTo>
                    <a:pt x="4244477" y="1633798"/>
                    <a:pt x="4234867" y="1643408"/>
                    <a:pt x="4223012" y="1643408"/>
                  </a:cubicBezTo>
                  <a:lnTo>
                    <a:pt x="21465" y="1643408"/>
                  </a:lnTo>
                  <a:cubicBezTo>
                    <a:pt x="9610" y="1643408"/>
                    <a:pt x="0" y="1633798"/>
                    <a:pt x="0" y="1621944"/>
                  </a:cubicBezTo>
                  <a:lnTo>
                    <a:pt x="0" y="21465"/>
                  </a:lnTo>
                  <a:cubicBezTo>
                    <a:pt x="0" y="9610"/>
                    <a:pt x="9610" y="0"/>
                    <a:pt x="21465" y="0"/>
                  </a:cubicBezTo>
                  <a:close/>
                </a:path>
              </a:pathLst>
            </a:custGeom>
            <a:solidFill>
              <a:srgbClr val="F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244477" cy="1719608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5732713"/>
            <a:ext cx="16230600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3148970" y="5143500"/>
            <a:ext cx="0" cy="1235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5642183" y="5114729"/>
            <a:ext cx="0" cy="1235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7778484" y="5114729"/>
            <a:ext cx="0" cy="1235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0222692" y="5114729"/>
            <a:ext cx="0" cy="1235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5221419" y="5143500"/>
            <a:ext cx="0" cy="1235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3086963" y="5114729"/>
            <a:ext cx="0" cy="1235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96976" y="420122"/>
            <a:ext cx="1115024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Timeline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4410" y="3886769"/>
            <a:ext cx="4067219" cy="87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350" b="1">
                <a:solidFill>
                  <a:srgbClr val="1D58A7"/>
                </a:solidFill>
                <a:latin typeface="Agrandir Bold"/>
                <a:ea typeface="Agrandir Bold"/>
                <a:cs typeface="Agrandir Bold"/>
                <a:sym typeface="Agrandir Bold"/>
              </a:rPr>
              <a:t>September 12-13 </a:t>
            </a:r>
          </a:p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sz="235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Definition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41142" y="6473853"/>
            <a:ext cx="3640182" cy="87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350" b="1">
                <a:solidFill>
                  <a:srgbClr val="1D58A7"/>
                </a:solidFill>
                <a:latin typeface="Agrandir Bold"/>
                <a:ea typeface="Agrandir Bold"/>
                <a:cs typeface="Agrandir Bold"/>
                <a:sym typeface="Agrandir Bold"/>
              </a:rPr>
              <a:t>September 15-21 </a:t>
            </a:r>
          </a:p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sz="235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 Research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67809" y="4002862"/>
            <a:ext cx="2821350" cy="87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350" b="1">
                <a:solidFill>
                  <a:srgbClr val="1D58A7"/>
                </a:solidFill>
                <a:latin typeface="Agrandir Bold"/>
                <a:ea typeface="Agrandir Bold"/>
                <a:cs typeface="Agrandir Bold"/>
                <a:sym typeface="Agrandir Bold"/>
              </a:rPr>
              <a:t>October 5</a:t>
            </a:r>
            <a:r>
              <a:rPr lang="en-US" sz="2350" b="1">
                <a:solidFill>
                  <a:srgbClr val="263B7A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</a:p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sz="235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Ideation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668" y="6473853"/>
            <a:ext cx="3587385" cy="128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sz="2350" b="1">
                <a:solidFill>
                  <a:srgbClr val="1D58A7"/>
                </a:solidFill>
                <a:latin typeface="Agrandir Bold"/>
                <a:ea typeface="Agrandir Bold"/>
                <a:cs typeface="Agrandir Bold"/>
                <a:sym typeface="Agrandir Bold"/>
              </a:rPr>
              <a:t>October 6-10</a:t>
            </a:r>
            <a:r>
              <a:rPr lang="en-US" sz="235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Prototyping Low Fidelity Wireframes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63453" y="6483378"/>
            <a:ext cx="3465652" cy="124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 b="1">
                <a:solidFill>
                  <a:srgbClr val="1D58A7"/>
                </a:solidFill>
                <a:latin typeface="Agrandir Bold"/>
                <a:ea typeface="Agrandir Bold"/>
                <a:cs typeface="Agrandir Bold"/>
                <a:sym typeface="Agrandir Bold"/>
              </a:rPr>
              <a:t>October 13-17</a:t>
            </a:r>
            <a:r>
              <a:rPr lang="en-US" sz="2283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</a:p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3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Finalizing High Fidelity Prototypes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76288" y="4002862"/>
            <a:ext cx="2821350" cy="87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350" b="1">
                <a:solidFill>
                  <a:srgbClr val="1D58A7"/>
                </a:solidFill>
                <a:latin typeface="Agrandir Bold"/>
                <a:ea typeface="Agrandir Bold"/>
                <a:cs typeface="Agrandir Bold"/>
                <a:sym typeface="Agrandir Bold"/>
              </a:rPr>
              <a:t>October 10-13</a:t>
            </a:r>
          </a:p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sz="235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1st Iteration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6976" y="420122"/>
            <a:ext cx="1609484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Process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5442" y="1472278"/>
            <a:ext cx="5253858" cy="2104130"/>
            <a:chOff x="0" y="0"/>
            <a:chExt cx="1373940" cy="550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3940" cy="550253"/>
            </a:xfrm>
            <a:custGeom>
              <a:avLst/>
              <a:gdLst/>
              <a:ahLst/>
              <a:cxnLst/>
              <a:rect l="l" t="t" r="r" b="b"/>
              <a:pathLst>
                <a:path w="1373940" h="550253">
                  <a:moveTo>
                    <a:pt x="66311" y="0"/>
                  </a:moveTo>
                  <a:lnTo>
                    <a:pt x="1307630" y="0"/>
                  </a:lnTo>
                  <a:cubicBezTo>
                    <a:pt x="1325216" y="0"/>
                    <a:pt x="1342083" y="6986"/>
                    <a:pt x="1354518" y="19422"/>
                  </a:cubicBezTo>
                  <a:cubicBezTo>
                    <a:pt x="1366954" y="31858"/>
                    <a:pt x="1373940" y="48724"/>
                    <a:pt x="1373940" y="66311"/>
                  </a:cubicBezTo>
                  <a:lnTo>
                    <a:pt x="1373940" y="483942"/>
                  </a:lnTo>
                  <a:cubicBezTo>
                    <a:pt x="1373940" y="501529"/>
                    <a:pt x="1366954" y="518395"/>
                    <a:pt x="1354518" y="530831"/>
                  </a:cubicBezTo>
                  <a:cubicBezTo>
                    <a:pt x="1342083" y="543266"/>
                    <a:pt x="1325216" y="550253"/>
                    <a:pt x="1307630" y="550253"/>
                  </a:cubicBezTo>
                  <a:lnTo>
                    <a:pt x="66311" y="550253"/>
                  </a:lnTo>
                  <a:cubicBezTo>
                    <a:pt x="48724" y="550253"/>
                    <a:pt x="31858" y="543266"/>
                    <a:pt x="19422" y="530831"/>
                  </a:cubicBezTo>
                  <a:cubicBezTo>
                    <a:pt x="6986" y="518395"/>
                    <a:pt x="0" y="501529"/>
                    <a:pt x="0" y="483942"/>
                  </a:cubicBezTo>
                  <a:lnTo>
                    <a:pt x="0" y="66311"/>
                  </a:lnTo>
                  <a:cubicBezTo>
                    <a:pt x="0" y="48724"/>
                    <a:pt x="6986" y="31858"/>
                    <a:pt x="19422" y="19422"/>
                  </a:cubicBezTo>
                  <a:cubicBezTo>
                    <a:pt x="31858" y="6986"/>
                    <a:pt x="48724" y="0"/>
                    <a:pt x="66311" y="0"/>
                  </a:cubicBezTo>
                  <a:close/>
                </a:path>
              </a:pathLst>
            </a:custGeom>
            <a:solidFill>
              <a:srgbClr val="CBE6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373940" cy="626453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4487692" y="3384843"/>
            <a:ext cx="1259739" cy="12597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1606" y="2830709"/>
            <a:ext cx="5253858" cy="2697110"/>
            <a:chOff x="0" y="0"/>
            <a:chExt cx="7005143" cy="359614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005143" cy="3596146"/>
              <a:chOff x="0" y="0"/>
              <a:chExt cx="1373940" cy="70532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73940" cy="705323"/>
              </a:xfrm>
              <a:custGeom>
                <a:avLst/>
                <a:gdLst/>
                <a:ahLst/>
                <a:cxnLst/>
                <a:rect l="l" t="t" r="r" b="b"/>
                <a:pathLst>
                  <a:path w="1373940" h="705323">
                    <a:moveTo>
                      <a:pt x="66311" y="0"/>
                    </a:moveTo>
                    <a:lnTo>
                      <a:pt x="1307630" y="0"/>
                    </a:lnTo>
                    <a:cubicBezTo>
                      <a:pt x="1325216" y="0"/>
                      <a:pt x="1342083" y="6986"/>
                      <a:pt x="1354518" y="19422"/>
                    </a:cubicBezTo>
                    <a:cubicBezTo>
                      <a:pt x="1366954" y="31858"/>
                      <a:pt x="1373940" y="48724"/>
                      <a:pt x="1373940" y="66311"/>
                    </a:cubicBezTo>
                    <a:lnTo>
                      <a:pt x="1373940" y="639013"/>
                    </a:lnTo>
                    <a:cubicBezTo>
                      <a:pt x="1373940" y="656599"/>
                      <a:pt x="1366954" y="673466"/>
                      <a:pt x="1354518" y="685901"/>
                    </a:cubicBezTo>
                    <a:cubicBezTo>
                      <a:pt x="1342083" y="698337"/>
                      <a:pt x="1325216" y="705323"/>
                      <a:pt x="1307630" y="705323"/>
                    </a:cubicBezTo>
                    <a:lnTo>
                      <a:pt x="66311" y="705323"/>
                    </a:lnTo>
                    <a:cubicBezTo>
                      <a:pt x="48724" y="705323"/>
                      <a:pt x="31858" y="698337"/>
                      <a:pt x="19422" y="685901"/>
                    </a:cubicBezTo>
                    <a:cubicBezTo>
                      <a:pt x="6986" y="673466"/>
                      <a:pt x="0" y="656599"/>
                      <a:pt x="0" y="639013"/>
                    </a:cubicBezTo>
                    <a:lnTo>
                      <a:pt x="0" y="66311"/>
                    </a:lnTo>
                    <a:cubicBezTo>
                      <a:pt x="0" y="48724"/>
                      <a:pt x="6986" y="31858"/>
                      <a:pt x="19422" y="19422"/>
                    </a:cubicBezTo>
                    <a:cubicBezTo>
                      <a:pt x="31858" y="6986"/>
                      <a:pt x="48724" y="0"/>
                      <a:pt x="66311" y="0"/>
                    </a:cubicBezTo>
                    <a:close/>
                  </a:path>
                </a:pathLst>
              </a:custGeom>
              <a:solidFill>
                <a:srgbClr val="CBE6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76200"/>
                <a:ext cx="1373940" cy="781523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531220" y="248022"/>
              <a:ext cx="6149873" cy="2948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50"/>
                </a:lnSpc>
              </a:pPr>
              <a:r>
                <a:rPr lang="en-US" sz="2750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Primary Research</a:t>
              </a:r>
            </a:p>
            <a:p>
              <a:pPr algn="l">
                <a:lnSpc>
                  <a:spcPts val="1891"/>
                </a:lnSpc>
              </a:pPr>
              <a:endParaRPr lang="en-US" sz="275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  <a:p>
              <a:pPr algn="l">
                <a:lnSpc>
                  <a:spcPts val="3850"/>
                </a:lnSpc>
              </a:pPr>
              <a:r>
                <a:rPr lang="en-US" sz="275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Reviews and Observations</a:t>
              </a:r>
            </a:p>
            <a:p>
              <a:pPr algn="l">
                <a:lnSpc>
                  <a:spcPts val="3850"/>
                </a:lnSpc>
              </a:pPr>
              <a:r>
                <a:rPr lang="en-US" sz="275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Student Interviews</a:t>
              </a:r>
            </a:p>
            <a:p>
              <a:pPr algn="l">
                <a:lnSpc>
                  <a:spcPts val="3850"/>
                </a:lnSpc>
                <a:spcBef>
                  <a:spcPct val="0"/>
                </a:spcBef>
              </a:pPr>
              <a:r>
                <a:rPr lang="en-US" sz="275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Library UX team interviews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91301" y="5653215"/>
            <a:ext cx="4992349" cy="2388145"/>
            <a:chOff x="0" y="0"/>
            <a:chExt cx="6656465" cy="318419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939191" cy="2904315"/>
              <a:chOff x="0" y="0"/>
              <a:chExt cx="1164872" cy="56963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64872" cy="569632"/>
              </a:xfrm>
              <a:custGeom>
                <a:avLst/>
                <a:gdLst/>
                <a:ahLst/>
                <a:cxnLst/>
                <a:rect l="l" t="t" r="r" b="b"/>
                <a:pathLst>
                  <a:path w="1164872" h="569632">
                    <a:moveTo>
                      <a:pt x="78212" y="0"/>
                    </a:moveTo>
                    <a:lnTo>
                      <a:pt x="1086660" y="0"/>
                    </a:lnTo>
                    <a:cubicBezTo>
                      <a:pt x="1107403" y="0"/>
                      <a:pt x="1127297" y="8240"/>
                      <a:pt x="1141964" y="22908"/>
                    </a:cubicBezTo>
                    <a:cubicBezTo>
                      <a:pt x="1156632" y="37575"/>
                      <a:pt x="1164872" y="57469"/>
                      <a:pt x="1164872" y="78212"/>
                    </a:cubicBezTo>
                    <a:lnTo>
                      <a:pt x="1164872" y="491420"/>
                    </a:lnTo>
                    <a:cubicBezTo>
                      <a:pt x="1164872" y="512164"/>
                      <a:pt x="1156632" y="532057"/>
                      <a:pt x="1141964" y="546725"/>
                    </a:cubicBezTo>
                    <a:cubicBezTo>
                      <a:pt x="1127297" y="561392"/>
                      <a:pt x="1107403" y="569632"/>
                      <a:pt x="1086660" y="569632"/>
                    </a:cubicBezTo>
                    <a:lnTo>
                      <a:pt x="78212" y="569632"/>
                    </a:lnTo>
                    <a:cubicBezTo>
                      <a:pt x="35017" y="569632"/>
                      <a:pt x="0" y="534616"/>
                      <a:pt x="0" y="491420"/>
                    </a:cubicBezTo>
                    <a:lnTo>
                      <a:pt x="0" y="78212"/>
                    </a:lnTo>
                    <a:cubicBezTo>
                      <a:pt x="0" y="57469"/>
                      <a:pt x="8240" y="37575"/>
                      <a:pt x="22908" y="22908"/>
                    </a:cubicBezTo>
                    <a:cubicBezTo>
                      <a:pt x="37575" y="8240"/>
                      <a:pt x="57469" y="0"/>
                      <a:pt x="78212" y="0"/>
                    </a:cubicBezTo>
                    <a:close/>
                  </a:path>
                </a:pathLst>
              </a:custGeom>
              <a:solidFill>
                <a:srgbClr val="CBE6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76200"/>
                <a:ext cx="1164872" cy="645832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348678" y="248022"/>
              <a:ext cx="6307787" cy="2936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61"/>
                </a:lnSpc>
              </a:pPr>
              <a:r>
                <a:rPr lang="en-US" sz="2757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Usability Analysis: </a:t>
              </a:r>
            </a:p>
            <a:p>
              <a:pPr algn="l">
                <a:lnSpc>
                  <a:spcPts val="1901"/>
                </a:lnSpc>
              </a:pPr>
              <a:endParaRPr lang="en-US" sz="2757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  <a:p>
              <a:pPr algn="l">
                <a:lnSpc>
                  <a:spcPts val="3861"/>
                </a:lnSpc>
              </a:pPr>
              <a:r>
                <a:rPr lang="en-US" sz="2757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Heuristic Evaluation Accessibility Evaluation</a:t>
              </a:r>
            </a:p>
            <a:p>
              <a:pPr algn="l">
                <a:lnSpc>
                  <a:spcPts val="3809"/>
                </a:lnSpc>
                <a:spcBef>
                  <a:spcPct val="0"/>
                </a:spcBef>
              </a:pPr>
              <a:endParaRPr lang="en-US" sz="275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1606" y="5738300"/>
            <a:ext cx="4504999" cy="2027908"/>
            <a:chOff x="0" y="0"/>
            <a:chExt cx="6006665" cy="270387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5785813" cy="2703877"/>
              <a:chOff x="0" y="0"/>
              <a:chExt cx="1134789" cy="53032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134789" cy="530320"/>
              </a:xfrm>
              <a:custGeom>
                <a:avLst/>
                <a:gdLst/>
                <a:ahLst/>
                <a:cxnLst/>
                <a:rect l="l" t="t" r="r" b="b"/>
                <a:pathLst>
                  <a:path w="1134789" h="530320">
                    <a:moveTo>
                      <a:pt x="80285" y="0"/>
                    </a:moveTo>
                    <a:lnTo>
                      <a:pt x="1054504" y="0"/>
                    </a:lnTo>
                    <a:cubicBezTo>
                      <a:pt x="1075797" y="0"/>
                      <a:pt x="1096218" y="8459"/>
                      <a:pt x="1111274" y="23515"/>
                    </a:cubicBezTo>
                    <a:cubicBezTo>
                      <a:pt x="1126331" y="38571"/>
                      <a:pt x="1134789" y="58992"/>
                      <a:pt x="1134789" y="80285"/>
                    </a:cubicBezTo>
                    <a:lnTo>
                      <a:pt x="1134789" y="450035"/>
                    </a:lnTo>
                    <a:cubicBezTo>
                      <a:pt x="1134789" y="494375"/>
                      <a:pt x="1098844" y="530320"/>
                      <a:pt x="1054504" y="530320"/>
                    </a:cubicBezTo>
                    <a:lnTo>
                      <a:pt x="80285" y="530320"/>
                    </a:lnTo>
                    <a:cubicBezTo>
                      <a:pt x="35945" y="530320"/>
                      <a:pt x="0" y="494375"/>
                      <a:pt x="0" y="450035"/>
                    </a:cubicBezTo>
                    <a:lnTo>
                      <a:pt x="0" y="80285"/>
                    </a:lnTo>
                    <a:cubicBezTo>
                      <a:pt x="0" y="35945"/>
                      <a:pt x="35945" y="0"/>
                      <a:pt x="80285" y="0"/>
                    </a:cubicBezTo>
                    <a:close/>
                  </a:path>
                </a:pathLst>
              </a:custGeom>
              <a:solidFill>
                <a:srgbClr val="CBE6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76200"/>
                <a:ext cx="1134789" cy="606520"/>
              </a:xfrm>
              <a:prstGeom prst="rect">
                <a:avLst/>
              </a:prstGeom>
            </p:spPr>
            <p:txBody>
              <a:bodyPr lIns="42802" tIns="42802" rIns="42802" bIns="42802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454610" y="211885"/>
              <a:ext cx="5552055" cy="2301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2"/>
                </a:lnSpc>
                <a:spcBef>
                  <a:spcPct val="0"/>
                </a:spcBef>
              </a:pPr>
              <a:r>
                <a:rPr lang="en-US" sz="2744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Secondary Research:</a:t>
              </a:r>
            </a:p>
            <a:p>
              <a:pPr algn="l">
                <a:lnSpc>
                  <a:spcPts val="1882"/>
                </a:lnSpc>
                <a:spcBef>
                  <a:spcPct val="0"/>
                </a:spcBef>
              </a:pPr>
              <a:endParaRPr lang="en-US" sz="274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endParaRPr>
            </a:p>
            <a:p>
              <a:pPr algn="l">
                <a:lnSpc>
                  <a:spcPts val="3842"/>
                </a:lnSpc>
                <a:spcBef>
                  <a:spcPct val="0"/>
                </a:spcBef>
              </a:pPr>
              <a:r>
                <a:rPr lang="en-US" sz="2744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Competitive Audit</a:t>
              </a:r>
            </a:p>
            <a:p>
              <a:pPr algn="l">
                <a:lnSpc>
                  <a:spcPts val="3842"/>
                </a:lnSpc>
                <a:spcBef>
                  <a:spcPct val="0"/>
                </a:spcBef>
              </a:pPr>
              <a:r>
                <a:rPr lang="en-US" sz="2744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Gut Check Test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 rot="-2542869">
            <a:off x="5527728" y="3836378"/>
            <a:ext cx="1259739" cy="125973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597635" y="2502091"/>
            <a:ext cx="4270723" cy="1512622"/>
            <a:chOff x="0" y="0"/>
            <a:chExt cx="1116840" cy="3955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16840" cy="395567"/>
            </a:xfrm>
            <a:custGeom>
              <a:avLst/>
              <a:gdLst/>
              <a:ahLst/>
              <a:cxnLst/>
              <a:rect l="l" t="t" r="r" b="b"/>
              <a:pathLst>
                <a:path w="1116840" h="395567">
                  <a:moveTo>
                    <a:pt x="81576" y="0"/>
                  </a:moveTo>
                  <a:lnTo>
                    <a:pt x="1035265" y="0"/>
                  </a:lnTo>
                  <a:cubicBezTo>
                    <a:pt x="1056900" y="0"/>
                    <a:pt x="1077649" y="8595"/>
                    <a:pt x="1092947" y="23893"/>
                  </a:cubicBezTo>
                  <a:cubicBezTo>
                    <a:pt x="1108246" y="39191"/>
                    <a:pt x="1116840" y="59940"/>
                    <a:pt x="1116840" y="81576"/>
                  </a:cubicBezTo>
                  <a:lnTo>
                    <a:pt x="1116840" y="313992"/>
                  </a:lnTo>
                  <a:cubicBezTo>
                    <a:pt x="1116840" y="359044"/>
                    <a:pt x="1080318" y="395567"/>
                    <a:pt x="1035265" y="395567"/>
                  </a:cubicBezTo>
                  <a:lnTo>
                    <a:pt x="81576" y="395567"/>
                  </a:lnTo>
                  <a:cubicBezTo>
                    <a:pt x="36523" y="395567"/>
                    <a:pt x="0" y="359044"/>
                    <a:pt x="0" y="313992"/>
                  </a:cubicBezTo>
                  <a:lnTo>
                    <a:pt x="0" y="81576"/>
                  </a:lnTo>
                  <a:cubicBezTo>
                    <a:pt x="0" y="36523"/>
                    <a:pt x="36523" y="0"/>
                    <a:pt x="81576" y="0"/>
                  </a:cubicBezTo>
                  <a:close/>
                </a:path>
              </a:pathLst>
            </a:custGeom>
            <a:solidFill>
              <a:srgbClr val="CBE6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116840" cy="471767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999835" y="2695268"/>
            <a:ext cx="3485569" cy="148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Strategy &amp; Scoping: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Key Insights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0642567" y="2605165"/>
            <a:ext cx="1205713" cy="120571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421172" y="8857814"/>
            <a:ext cx="5253858" cy="731513"/>
            <a:chOff x="0" y="0"/>
            <a:chExt cx="7005143" cy="97535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7005143" cy="975350"/>
              <a:chOff x="0" y="0"/>
              <a:chExt cx="1373940" cy="19129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373940" cy="191298"/>
              </a:xfrm>
              <a:custGeom>
                <a:avLst/>
                <a:gdLst/>
                <a:ahLst/>
                <a:cxnLst/>
                <a:rect l="l" t="t" r="r" b="b"/>
                <a:pathLst>
                  <a:path w="1373940" h="191298">
                    <a:moveTo>
                      <a:pt x="66311" y="0"/>
                    </a:moveTo>
                    <a:lnTo>
                      <a:pt x="1307630" y="0"/>
                    </a:lnTo>
                    <a:cubicBezTo>
                      <a:pt x="1325216" y="0"/>
                      <a:pt x="1342083" y="6986"/>
                      <a:pt x="1354518" y="19422"/>
                    </a:cubicBezTo>
                    <a:cubicBezTo>
                      <a:pt x="1366954" y="31858"/>
                      <a:pt x="1373940" y="48724"/>
                      <a:pt x="1373940" y="66311"/>
                    </a:cubicBezTo>
                    <a:lnTo>
                      <a:pt x="1373940" y="124988"/>
                    </a:lnTo>
                    <a:cubicBezTo>
                      <a:pt x="1373940" y="142575"/>
                      <a:pt x="1366954" y="159441"/>
                      <a:pt x="1354518" y="171877"/>
                    </a:cubicBezTo>
                    <a:cubicBezTo>
                      <a:pt x="1342083" y="184312"/>
                      <a:pt x="1325216" y="191298"/>
                      <a:pt x="1307630" y="191298"/>
                    </a:cubicBezTo>
                    <a:lnTo>
                      <a:pt x="66311" y="191298"/>
                    </a:lnTo>
                    <a:cubicBezTo>
                      <a:pt x="48724" y="191298"/>
                      <a:pt x="31858" y="184312"/>
                      <a:pt x="19422" y="171877"/>
                    </a:cubicBezTo>
                    <a:cubicBezTo>
                      <a:pt x="6986" y="159441"/>
                      <a:pt x="0" y="142575"/>
                      <a:pt x="0" y="124988"/>
                    </a:cubicBezTo>
                    <a:lnTo>
                      <a:pt x="0" y="66311"/>
                    </a:lnTo>
                    <a:cubicBezTo>
                      <a:pt x="0" y="48724"/>
                      <a:pt x="6986" y="31858"/>
                      <a:pt x="19422" y="19422"/>
                    </a:cubicBezTo>
                    <a:cubicBezTo>
                      <a:pt x="31858" y="6986"/>
                      <a:pt x="48724" y="0"/>
                      <a:pt x="66311" y="0"/>
                    </a:cubicBezTo>
                    <a:close/>
                  </a:path>
                </a:pathLst>
              </a:custGeom>
              <a:solidFill>
                <a:srgbClr val="CBE6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76200"/>
                <a:ext cx="1373940" cy="267498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0" y="171905"/>
              <a:ext cx="7005143" cy="66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700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Final Mockups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421172" y="4921703"/>
            <a:ext cx="5253858" cy="731513"/>
            <a:chOff x="0" y="0"/>
            <a:chExt cx="1373940" cy="19129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73940" cy="191298"/>
            </a:xfrm>
            <a:custGeom>
              <a:avLst/>
              <a:gdLst/>
              <a:ahLst/>
              <a:cxnLst/>
              <a:rect l="l" t="t" r="r" b="b"/>
              <a:pathLst>
                <a:path w="1373940" h="191298">
                  <a:moveTo>
                    <a:pt x="66311" y="0"/>
                  </a:moveTo>
                  <a:lnTo>
                    <a:pt x="1307630" y="0"/>
                  </a:lnTo>
                  <a:cubicBezTo>
                    <a:pt x="1325216" y="0"/>
                    <a:pt x="1342083" y="6986"/>
                    <a:pt x="1354518" y="19422"/>
                  </a:cubicBezTo>
                  <a:cubicBezTo>
                    <a:pt x="1366954" y="31858"/>
                    <a:pt x="1373940" y="48724"/>
                    <a:pt x="1373940" y="66311"/>
                  </a:cubicBezTo>
                  <a:lnTo>
                    <a:pt x="1373940" y="124988"/>
                  </a:lnTo>
                  <a:cubicBezTo>
                    <a:pt x="1373940" y="142575"/>
                    <a:pt x="1366954" y="159441"/>
                    <a:pt x="1354518" y="171877"/>
                  </a:cubicBezTo>
                  <a:cubicBezTo>
                    <a:pt x="1342083" y="184312"/>
                    <a:pt x="1325216" y="191298"/>
                    <a:pt x="1307630" y="191298"/>
                  </a:cubicBezTo>
                  <a:lnTo>
                    <a:pt x="66311" y="191298"/>
                  </a:lnTo>
                  <a:cubicBezTo>
                    <a:pt x="48724" y="191298"/>
                    <a:pt x="31858" y="184312"/>
                    <a:pt x="19422" y="171877"/>
                  </a:cubicBezTo>
                  <a:cubicBezTo>
                    <a:pt x="6986" y="159441"/>
                    <a:pt x="0" y="142575"/>
                    <a:pt x="0" y="124988"/>
                  </a:cubicBezTo>
                  <a:lnTo>
                    <a:pt x="0" y="66311"/>
                  </a:lnTo>
                  <a:cubicBezTo>
                    <a:pt x="0" y="48724"/>
                    <a:pt x="6986" y="31858"/>
                    <a:pt x="19422" y="19422"/>
                  </a:cubicBezTo>
                  <a:cubicBezTo>
                    <a:pt x="31858" y="6986"/>
                    <a:pt x="48724" y="0"/>
                    <a:pt x="66311" y="0"/>
                  </a:cubicBezTo>
                  <a:close/>
                </a:path>
              </a:pathLst>
            </a:custGeom>
            <a:solidFill>
              <a:srgbClr val="CBE6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76200"/>
              <a:ext cx="1373940" cy="267498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840335" y="3674262"/>
            <a:ext cx="3415824" cy="680902"/>
            <a:chOff x="0" y="0"/>
            <a:chExt cx="893275" cy="17806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93275" cy="178063"/>
            </a:xfrm>
            <a:custGeom>
              <a:avLst/>
              <a:gdLst/>
              <a:ahLst/>
              <a:cxnLst/>
              <a:rect l="l" t="t" r="r" b="b"/>
              <a:pathLst>
                <a:path w="893275" h="178063">
                  <a:moveTo>
                    <a:pt x="89032" y="0"/>
                  </a:moveTo>
                  <a:lnTo>
                    <a:pt x="804243" y="0"/>
                  </a:lnTo>
                  <a:cubicBezTo>
                    <a:pt x="853414" y="0"/>
                    <a:pt x="893275" y="39861"/>
                    <a:pt x="893275" y="89032"/>
                  </a:cubicBezTo>
                  <a:lnTo>
                    <a:pt x="893275" y="89032"/>
                  </a:lnTo>
                  <a:cubicBezTo>
                    <a:pt x="893275" y="138202"/>
                    <a:pt x="853414" y="178063"/>
                    <a:pt x="804243" y="178063"/>
                  </a:cubicBezTo>
                  <a:lnTo>
                    <a:pt x="89032" y="178063"/>
                  </a:lnTo>
                  <a:cubicBezTo>
                    <a:pt x="39861" y="178063"/>
                    <a:pt x="0" y="138202"/>
                    <a:pt x="0" y="89032"/>
                  </a:cubicBezTo>
                  <a:lnTo>
                    <a:pt x="0" y="89032"/>
                  </a:lnTo>
                  <a:cubicBezTo>
                    <a:pt x="0" y="39861"/>
                    <a:pt x="39861" y="0"/>
                    <a:pt x="89032" y="0"/>
                  </a:cubicBezTo>
                  <a:close/>
                </a:path>
              </a:pathLst>
            </a:custGeom>
            <a:solidFill>
              <a:srgbClr val="CBE6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893275" cy="254263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14626613" y="5589382"/>
            <a:ext cx="981897" cy="98189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2421172" y="6752254"/>
            <a:ext cx="5253858" cy="795630"/>
            <a:chOff x="0" y="0"/>
            <a:chExt cx="1373940" cy="20806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373940" cy="208066"/>
            </a:xfrm>
            <a:custGeom>
              <a:avLst/>
              <a:gdLst/>
              <a:ahLst/>
              <a:cxnLst/>
              <a:rect l="l" t="t" r="r" b="b"/>
              <a:pathLst>
                <a:path w="1373940" h="208066">
                  <a:moveTo>
                    <a:pt x="66311" y="0"/>
                  </a:moveTo>
                  <a:lnTo>
                    <a:pt x="1307630" y="0"/>
                  </a:lnTo>
                  <a:cubicBezTo>
                    <a:pt x="1325216" y="0"/>
                    <a:pt x="1342083" y="6986"/>
                    <a:pt x="1354518" y="19422"/>
                  </a:cubicBezTo>
                  <a:cubicBezTo>
                    <a:pt x="1366954" y="31858"/>
                    <a:pt x="1373940" y="48724"/>
                    <a:pt x="1373940" y="66311"/>
                  </a:cubicBezTo>
                  <a:lnTo>
                    <a:pt x="1373940" y="141755"/>
                  </a:lnTo>
                  <a:cubicBezTo>
                    <a:pt x="1373940" y="159342"/>
                    <a:pt x="1366954" y="176208"/>
                    <a:pt x="1354518" y="188644"/>
                  </a:cubicBezTo>
                  <a:cubicBezTo>
                    <a:pt x="1342083" y="201080"/>
                    <a:pt x="1325216" y="208066"/>
                    <a:pt x="1307630" y="208066"/>
                  </a:cubicBezTo>
                  <a:lnTo>
                    <a:pt x="66311" y="208066"/>
                  </a:lnTo>
                  <a:cubicBezTo>
                    <a:pt x="48724" y="208066"/>
                    <a:pt x="31858" y="201080"/>
                    <a:pt x="19422" y="188644"/>
                  </a:cubicBezTo>
                  <a:cubicBezTo>
                    <a:pt x="6986" y="176208"/>
                    <a:pt x="0" y="159342"/>
                    <a:pt x="0" y="141755"/>
                  </a:cubicBezTo>
                  <a:lnTo>
                    <a:pt x="0" y="66311"/>
                  </a:lnTo>
                  <a:cubicBezTo>
                    <a:pt x="0" y="48724"/>
                    <a:pt x="6986" y="31858"/>
                    <a:pt x="19422" y="19422"/>
                  </a:cubicBezTo>
                  <a:cubicBezTo>
                    <a:pt x="31858" y="6986"/>
                    <a:pt x="48724" y="0"/>
                    <a:pt x="66311" y="0"/>
                  </a:cubicBezTo>
                  <a:close/>
                </a:path>
              </a:pathLst>
            </a:custGeom>
            <a:solidFill>
              <a:srgbClr val="CBE6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1373940" cy="284266"/>
            </a:xfrm>
            <a:prstGeom prst="rect">
              <a:avLst/>
            </a:prstGeom>
          </p:spPr>
          <p:txBody>
            <a:bodyPr lIns="44135" tIns="44135" rIns="44135" bIns="44135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5400000">
            <a:off x="14487692" y="7417100"/>
            <a:ext cx="1259739" cy="1259739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2323728" y="1558518"/>
            <a:ext cx="4645904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275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Ideation:</a:t>
            </a:r>
          </a:p>
          <a:p>
            <a:pPr algn="l">
              <a:lnSpc>
                <a:spcPts val="1750"/>
              </a:lnSpc>
            </a:pPr>
            <a:endParaRPr lang="en-US" sz="2750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3850"/>
              </a:lnSpc>
            </a:pPr>
            <a:r>
              <a:rPr lang="en-US" sz="275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Google Doc, Voting 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Figma (mid and high fidelity)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135369" y="3687053"/>
            <a:ext cx="3485569" cy="53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&amp; User needs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323728" y="4959799"/>
            <a:ext cx="5253858" cy="53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Usability Test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421172" y="6790354"/>
            <a:ext cx="5253858" cy="53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1st Iteration Mockups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6344" y="1513857"/>
            <a:ext cx="16735312" cy="4152989"/>
            <a:chOff x="0" y="0"/>
            <a:chExt cx="22313750" cy="553731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39021"/>
              <a:ext cx="21968350" cy="4998298"/>
              <a:chOff x="0" y="0"/>
              <a:chExt cx="3898284" cy="88694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98284" cy="886948"/>
              </a:xfrm>
              <a:custGeom>
                <a:avLst/>
                <a:gdLst/>
                <a:ahLst/>
                <a:cxnLst/>
                <a:rect l="l" t="t" r="r" b="b"/>
                <a:pathLst>
                  <a:path w="3898284" h="886948">
                    <a:moveTo>
                      <a:pt x="23371" y="0"/>
                    </a:moveTo>
                    <a:lnTo>
                      <a:pt x="3874913" y="0"/>
                    </a:lnTo>
                    <a:cubicBezTo>
                      <a:pt x="3887820" y="0"/>
                      <a:pt x="3898284" y="10464"/>
                      <a:pt x="3898284" y="23371"/>
                    </a:cubicBezTo>
                    <a:lnTo>
                      <a:pt x="3898284" y="863577"/>
                    </a:lnTo>
                    <a:cubicBezTo>
                      <a:pt x="3898284" y="876484"/>
                      <a:pt x="3887820" y="886948"/>
                      <a:pt x="3874913" y="886948"/>
                    </a:cubicBezTo>
                    <a:lnTo>
                      <a:pt x="23371" y="886948"/>
                    </a:lnTo>
                    <a:cubicBezTo>
                      <a:pt x="10464" y="886948"/>
                      <a:pt x="0" y="876484"/>
                      <a:pt x="0" y="863577"/>
                    </a:cubicBezTo>
                    <a:lnTo>
                      <a:pt x="0" y="23371"/>
                    </a:lnTo>
                    <a:cubicBezTo>
                      <a:pt x="0" y="10464"/>
                      <a:pt x="10464" y="0"/>
                      <a:pt x="23371" y="0"/>
                    </a:cubicBezTo>
                    <a:close/>
                  </a:path>
                </a:pathLst>
              </a:custGeom>
              <a:solidFill>
                <a:srgbClr val="CBE6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3898284" cy="963148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69103" y="829026"/>
              <a:ext cx="21430144" cy="4418288"/>
              <a:chOff x="0" y="0"/>
              <a:chExt cx="3802779" cy="7840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802780" cy="784025"/>
              </a:xfrm>
              <a:custGeom>
                <a:avLst/>
                <a:gdLst/>
                <a:ahLst/>
                <a:cxnLst/>
                <a:rect l="l" t="t" r="r" b="b"/>
                <a:pathLst>
                  <a:path w="3802780" h="784025">
                    <a:moveTo>
                      <a:pt x="23958" y="0"/>
                    </a:moveTo>
                    <a:lnTo>
                      <a:pt x="3778822" y="0"/>
                    </a:lnTo>
                    <a:cubicBezTo>
                      <a:pt x="3785176" y="0"/>
                      <a:pt x="3791269" y="2524"/>
                      <a:pt x="3795762" y="7017"/>
                    </a:cubicBezTo>
                    <a:cubicBezTo>
                      <a:pt x="3800255" y="11510"/>
                      <a:pt x="3802780" y="17604"/>
                      <a:pt x="3802780" y="23958"/>
                    </a:cubicBezTo>
                    <a:lnTo>
                      <a:pt x="3802780" y="760067"/>
                    </a:lnTo>
                    <a:cubicBezTo>
                      <a:pt x="3802780" y="773299"/>
                      <a:pt x="3792053" y="784025"/>
                      <a:pt x="3778822" y="784025"/>
                    </a:cubicBezTo>
                    <a:lnTo>
                      <a:pt x="23958" y="784025"/>
                    </a:lnTo>
                    <a:cubicBezTo>
                      <a:pt x="17604" y="784025"/>
                      <a:pt x="11510" y="781501"/>
                      <a:pt x="7017" y="777008"/>
                    </a:cubicBezTo>
                    <a:cubicBezTo>
                      <a:pt x="2524" y="772515"/>
                      <a:pt x="0" y="766421"/>
                      <a:pt x="0" y="760067"/>
                    </a:cubicBezTo>
                    <a:lnTo>
                      <a:pt x="0" y="23958"/>
                    </a:lnTo>
                    <a:cubicBezTo>
                      <a:pt x="0" y="17604"/>
                      <a:pt x="2524" y="11510"/>
                      <a:pt x="7017" y="7017"/>
                    </a:cubicBezTo>
                    <a:cubicBezTo>
                      <a:pt x="11510" y="2524"/>
                      <a:pt x="17604" y="0"/>
                      <a:pt x="2395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33350"/>
                <a:ext cx="3802779" cy="917375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413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7818689" y="0"/>
              <a:ext cx="4495061" cy="1078041"/>
              <a:chOff x="0" y="0"/>
              <a:chExt cx="797649" cy="19129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97649" cy="191298"/>
              </a:xfrm>
              <a:custGeom>
                <a:avLst/>
                <a:gdLst/>
                <a:ahLst/>
                <a:cxnLst/>
                <a:rect l="l" t="t" r="r" b="b"/>
                <a:pathLst>
                  <a:path w="797649" h="191298">
                    <a:moveTo>
                      <a:pt x="95649" y="0"/>
                    </a:moveTo>
                    <a:lnTo>
                      <a:pt x="701999" y="0"/>
                    </a:lnTo>
                    <a:cubicBezTo>
                      <a:pt x="727367" y="0"/>
                      <a:pt x="751696" y="10077"/>
                      <a:pt x="769634" y="28015"/>
                    </a:cubicBezTo>
                    <a:cubicBezTo>
                      <a:pt x="787571" y="45953"/>
                      <a:pt x="797649" y="70281"/>
                      <a:pt x="797649" y="95649"/>
                    </a:cubicBezTo>
                    <a:lnTo>
                      <a:pt x="797649" y="95649"/>
                    </a:lnTo>
                    <a:cubicBezTo>
                      <a:pt x="797649" y="148475"/>
                      <a:pt x="754825" y="191298"/>
                      <a:pt x="701999" y="191298"/>
                    </a:cubicBezTo>
                    <a:lnTo>
                      <a:pt x="95649" y="191298"/>
                    </a:lnTo>
                    <a:cubicBezTo>
                      <a:pt x="42824" y="191298"/>
                      <a:pt x="0" y="148475"/>
                      <a:pt x="0" y="95649"/>
                    </a:cubicBezTo>
                    <a:lnTo>
                      <a:pt x="0" y="95649"/>
                    </a:lnTo>
                    <a:cubicBezTo>
                      <a:pt x="0" y="42824"/>
                      <a:pt x="42824" y="0"/>
                      <a:pt x="95649" y="0"/>
                    </a:cubicBezTo>
                    <a:close/>
                  </a:path>
                </a:pathLst>
              </a:custGeom>
              <a:solidFill>
                <a:srgbClr val="CBE6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76200"/>
                <a:ext cx="797649" cy="267498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7818689" y="193516"/>
              <a:ext cx="4495061" cy="734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Interviews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10703" y="1306899"/>
              <a:ext cx="20890522" cy="3277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CCCCC"/>
                  </a:solidFill>
                  <a:latin typeface="Agrandir"/>
                  <a:ea typeface="Agrandir"/>
                  <a:cs typeface="Agrandir"/>
                  <a:sym typeface="Agrandir"/>
                </a:rPr>
                <a:t>Have you borrowed books from the library? How was that process for you?</a:t>
              </a:r>
            </a:p>
            <a:p>
              <a:pPr algn="l">
                <a:lnSpc>
                  <a:spcPts val="4200"/>
                </a:lnSpc>
              </a:pPr>
              <a:endParaRPr lang="en-US" sz="3000">
                <a:solidFill>
                  <a:srgbClr val="FCCCCC"/>
                </a:solidFill>
                <a:latin typeface="Agrandir"/>
                <a:ea typeface="Agrandir"/>
                <a:cs typeface="Agrandir"/>
                <a:sym typeface="Agrandir"/>
              </a:endParaRPr>
            </a:p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b="1">
                  <a:solidFill>
                    <a:srgbClr val="FCCCCC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“No, I don’t need to. It’s intimidating to use the library website, there’s so much stuff on there. I feel discouraged from using it.”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3970" y="7056845"/>
            <a:ext cx="3581287" cy="834313"/>
            <a:chOff x="0" y="0"/>
            <a:chExt cx="4775049" cy="111241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775049" cy="1112417"/>
              <a:chOff x="0" y="0"/>
              <a:chExt cx="821148" cy="1912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21148" cy="191298"/>
              </a:xfrm>
              <a:custGeom>
                <a:avLst/>
                <a:gdLst/>
                <a:ahLst/>
                <a:cxnLst/>
                <a:rect l="l" t="t" r="r" b="b"/>
                <a:pathLst>
                  <a:path w="821148" h="191298">
                    <a:moveTo>
                      <a:pt x="95649" y="0"/>
                    </a:moveTo>
                    <a:lnTo>
                      <a:pt x="725499" y="0"/>
                    </a:lnTo>
                    <a:cubicBezTo>
                      <a:pt x="778325" y="0"/>
                      <a:pt x="821148" y="42824"/>
                      <a:pt x="821148" y="95649"/>
                    </a:cubicBezTo>
                    <a:lnTo>
                      <a:pt x="821148" y="95649"/>
                    </a:lnTo>
                    <a:cubicBezTo>
                      <a:pt x="821148" y="121017"/>
                      <a:pt x="811071" y="145346"/>
                      <a:pt x="793133" y="163283"/>
                    </a:cubicBezTo>
                    <a:cubicBezTo>
                      <a:pt x="775195" y="181221"/>
                      <a:pt x="750867" y="191298"/>
                      <a:pt x="725499" y="191298"/>
                    </a:cubicBezTo>
                    <a:lnTo>
                      <a:pt x="95649" y="191298"/>
                    </a:lnTo>
                    <a:cubicBezTo>
                      <a:pt x="42824" y="191298"/>
                      <a:pt x="0" y="148475"/>
                      <a:pt x="0" y="95649"/>
                    </a:cubicBezTo>
                    <a:lnTo>
                      <a:pt x="0" y="95649"/>
                    </a:lnTo>
                    <a:cubicBezTo>
                      <a:pt x="0" y="42824"/>
                      <a:pt x="42824" y="0"/>
                      <a:pt x="95649" y="0"/>
                    </a:cubicBezTo>
                    <a:close/>
                  </a:path>
                </a:pathLst>
              </a:custGeom>
              <a:solidFill>
                <a:srgbClr val="CBE6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76200"/>
                <a:ext cx="821148" cy="267498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84889"/>
              <a:ext cx="4775049" cy="772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11"/>
                </a:lnSpc>
                <a:spcBef>
                  <a:spcPct val="0"/>
                </a:spcBef>
              </a:pPr>
              <a:r>
                <a:rPr lang="en-US" sz="3079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Observations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03523" y="6590120"/>
            <a:ext cx="5908133" cy="3002060"/>
            <a:chOff x="0" y="0"/>
            <a:chExt cx="1397864" cy="7102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97864" cy="710287"/>
            </a:xfrm>
            <a:custGeom>
              <a:avLst/>
              <a:gdLst/>
              <a:ahLst/>
              <a:cxnLst/>
              <a:rect l="l" t="t" r="r" b="b"/>
              <a:pathLst>
                <a:path w="1397864" h="710287">
                  <a:moveTo>
                    <a:pt x="58967" y="0"/>
                  </a:moveTo>
                  <a:lnTo>
                    <a:pt x="1338897" y="0"/>
                  </a:lnTo>
                  <a:cubicBezTo>
                    <a:pt x="1354536" y="0"/>
                    <a:pt x="1369535" y="6213"/>
                    <a:pt x="1380593" y="17271"/>
                  </a:cubicBezTo>
                  <a:cubicBezTo>
                    <a:pt x="1391652" y="28330"/>
                    <a:pt x="1397864" y="43328"/>
                    <a:pt x="1397864" y="58967"/>
                  </a:cubicBezTo>
                  <a:lnTo>
                    <a:pt x="1397864" y="651320"/>
                  </a:lnTo>
                  <a:cubicBezTo>
                    <a:pt x="1397864" y="666959"/>
                    <a:pt x="1391652" y="681958"/>
                    <a:pt x="1380593" y="693016"/>
                  </a:cubicBezTo>
                  <a:cubicBezTo>
                    <a:pt x="1369535" y="704075"/>
                    <a:pt x="1354536" y="710287"/>
                    <a:pt x="1338897" y="710287"/>
                  </a:cubicBezTo>
                  <a:lnTo>
                    <a:pt x="58967" y="710287"/>
                  </a:lnTo>
                  <a:cubicBezTo>
                    <a:pt x="43328" y="710287"/>
                    <a:pt x="28330" y="704075"/>
                    <a:pt x="17271" y="693016"/>
                  </a:cubicBezTo>
                  <a:cubicBezTo>
                    <a:pt x="6213" y="681958"/>
                    <a:pt x="0" y="666959"/>
                    <a:pt x="0" y="651320"/>
                  </a:cubicBezTo>
                  <a:lnTo>
                    <a:pt x="0" y="58967"/>
                  </a:lnTo>
                  <a:cubicBezTo>
                    <a:pt x="0" y="43328"/>
                    <a:pt x="6213" y="28330"/>
                    <a:pt x="17271" y="17271"/>
                  </a:cubicBezTo>
                  <a:cubicBezTo>
                    <a:pt x="28330" y="6213"/>
                    <a:pt x="43328" y="0"/>
                    <a:pt x="58967" y="0"/>
                  </a:cubicBezTo>
                  <a:close/>
                </a:path>
              </a:pathLst>
            </a:custGeom>
            <a:solidFill>
              <a:srgbClr val="CBE6F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33350"/>
              <a:ext cx="1397864" cy="843637"/>
            </a:xfrm>
            <a:prstGeom prst="rect">
              <a:avLst/>
            </a:prstGeom>
          </p:spPr>
          <p:txBody>
            <a:bodyPr lIns="48782" tIns="48782" rIns="48782" bIns="48782" rtlCol="0" anchor="ctr"/>
            <a:lstStyle/>
            <a:p>
              <a:pPr algn="ctr">
                <a:lnSpc>
                  <a:spcPts val="413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28957" y="6736627"/>
            <a:ext cx="5657266" cy="2709047"/>
            <a:chOff x="0" y="0"/>
            <a:chExt cx="1338509" cy="6409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38509" cy="640960"/>
            </a:xfrm>
            <a:custGeom>
              <a:avLst/>
              <a:gdLst/>
              <a:ahLst/>
              <a:cxnLst/>
              <a:rect l="l" t="t" r="r" b="b"/>
              <a:pathLst>
                <a:path w="1338509" h="640960">
                  <a:moveTo>
                    <a:pt x="61582" y="0"/>
                  </a:moveTo>
                  <a:lnTo>
                    <a:pt x="1276927" y="0"/>
                  </a:lnTo>
                  <a:cubicBezTo>
                    <a:pt x="1310938" y="0"/>
                    <a:pt x="1338509" y="27571"/>
                    <a:pt x="1338509" y="61582"/>
                  </a:cubicBezTo>
                  <a:lnTo>
                    <a:pt x="1338509" y="579378"/>
                  </a:lnTo>
                  <a:cubicBezTo>
                    <a:pt x="1338509" y="613389"/>
                    <a:pt x="1310938" y="640960"/>
                    <a:pt x="1276927" y="640960"/>
                  </a:cubicBezTo>
                  <a:lnTo>
                    <a:pt x="61582" y="640960"/>
                  </a:lnTo>
                  <a:cubicBezTo>
                    <a:pt x="27571" y="640960"/>
                    <a:pt x="0" y="613389"/>
                    <a:pt x="0" y="579378"/>
                  </a:cubicBezTo>
                  <a:lnTo>
                    <a:pt x="0" y="61582"/>
                  </a:lnTo>
                  <a:cubicBezTo>
                    <a:pt x="0" y="27571"/>
                    <a:pt x="27571" y="0"/>
                    <a:pt x="6158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33350"/>
              <a:ext cx="1338509" cy="774310"/>
            </a:xfrm>
            <a:prstGeom prst="rect">
              <a:avLst/>
            </a:prstGeom>
          </p:spPr>
          <p:txBody>
            <a:bodyPr lIns="48782" tIns="48782" rIns="48782" bIns="48782" rtlCol="0" anchor="ctr"/>
            <a:lstStyle/>
            <a:p>
              <a:pPr algn="ctr">
                <a:lnSpc>
                  <a:spcPts val="413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8423987"/>
            <a:ext cx="3928913" cy="834313"/>
            <a:chOff x="0" y="0"/>
            <a:chExt cx="5238550" cy="1112417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5238550" cy="1112417"/>
              <a:chOff x="0" y="0"/>
              <a:chExt cx="900855" cy="19129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900855" cy="191298"/>
              </a:xfrm>
              <a:custGeom>
                <a:avLst/>
                <a:gdLst/>
                <a:ahLst/>
                <a:cxnLst/>
                <a:rect l="l" t="t" r="r" b="b"/>
                <a:pathLst>
                  <a:path w="900855" h="191298">
                    <a:moveTo>
                      <a:pt x="95649" y="0"/>
                    </a:moveTo>
                    <a:lnTo>
                      <a:pt x="805206" y="0"/>
                    </a:lnTo>
                    <a:cubicBezTo>
                      <a:pt x="858031" y="0"/>
                      <a:pt x="900855" y="42824"/>
                      <a:pt x="900855" y="95649"/>
                    </a:cubicBezTo>
                    <a:lnTo>
                      <a:pt x="900855" y="95649"/>
                    </a:lnTo>
                    <a:cubicBezTo>
                      <a:pt x="900855" y="121017"/>
                      <a:pt x="890778" y="145346"/>
                      <a:pt x="872840" y="163283"/>
                    </a:cubicBezTo>
                    <a:cubicBezTo>
                      <a:pt x="854902" y="181221"/>
                      <a:pt x="830573" y="191298"/>
                      <a:pt x="805206" y="191298"/>
                    </a:cubicBezTo>
                    <a:lnTo>
                      <a:pt x="95649" y="191298"/>
                    </a:lnTo>
                    <a:cubicBezTo>
                      <a:pt x="42824" y="191298"/>
                      <a:pt x="0" y="148475"/>
                      <a:pt x="0" y="95649"/>
                    </a:cubicBezTo>
                    <a:lnTo>
                      <a:pt x="0" y="95649"/>
                    </a:lnTo>
                    <a:cubicBezTo>
                      <a:pt x="0" y="42824"/>
                      <a:pt x="42824" y="0"/>
                      <a:pt x="95649" y="0"/>
                    </a:cubicBezTo>
                    <a:close/>
                  </a:path>
                </a:pathLst>
              </a:custGeom>
              <a:solidFill>
                <a:srgbClr val="CBE6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76200"/>
                <a:ext cx="900855" cy="267498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184889"/>
              <a:ext cx="5238550" cy="772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11"/>
                </a:lnSpc>
                <a:spcBef>
                  <a:spcPct val="0"/>
                </a:spcBef>
              </a:pPr>
              <a:r>
                <a:rPr lang="en-US" sz="3079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GUT Check Test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5401548" y="7062196"/>
            <a:ext cx="862014" cy="862014"/>
          </a:xfrm>
          <a:custGeom>
            <a:avLst/>
            <a:gdLst/>
            <a:ahLst/>
            <a:cxnLst/>
            <a:rect l="l" t="t" r="r" b="b"/>
            <a:pathLst>
              <a:path w="862014" h="862014">
                <a:moveTo>
                  <a:pt x="0" y="0"/>
                </a:moveTo>
                <a:lnTo>
                  <a:pt x="862014" y="0"/>
                </a:lnTo>
                <a:lnTo>
                  <a:pt x="862014" y="862014"/>
                </a:lnTo>
                <a:lnTo>
                  <a:pt x="0" y="862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399509" y="429243"/>
            <a:ext cx="17888491" cy="108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3"/>
              </a:lnSpc>
            </a:pPr>
            <a:r>
              <a:rPr lang="en-US" sz="6423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User Research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6344" y="5990045"/>
            <a:ext cx="15092309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CCCCC"/>
                </a:solidFill>
                <a:latin typeface="Agrandir Bold"/>
                <a:ea typeface="Agrandir Bold"/>
                <a:cs typeface="Agrandir Bold"/>
                <a:sym typeface="Agrandir Bold"/>
              </a:rPr>
              <a:t>TASK:    </a:t>
            </a:r>
            <a:r>
              <a:rPr lang="en-US" sz="3000">
                <a:solidFill>
                  <a:srgbClr val="FCCCCC"/>
                </a:solidFill>
                <a:latin typeface="Agrandir"/>
                <a:ea typeface="Agrandir"/>
                <a:cs typeface="Agrandir"/>
                <a:sym typeface="Agrandir"/>
              </a:rPr>
              <a:t>reserve a book using the main library website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23994" y="6867411"/>
            <a:ext cx="5135306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CCCCC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 scrolled past the book, stalled multiple times during book reservation and finally gave up. </a:t>
            </a:r>
          </a:p>
        </p:txBody>
      </p:sp>
      <p:sp>
        <p:nvSpPr>
          <p:cNvPr id="34" name="Freeform 34"/>
          <p:cNvSpPr/>
          <p:nvPr/>
        </p:nvSpPr>
        <p:spPr>
          <a:xfrm>
            <a:off x="5401548" y="8396286"/>
            <a:ext cx="862014" cy="862014"/>
          </a:xfrm>
          <a:custGeom>
            <a:avLst/>
            <a:gdLst/>
            <a:ahLst/>
            <a:cxnLst/>
            <a:rect l="l" t="t" r="r" b="b"/>
            <a:pathLst>
              <a:path w="862014" h="862014">
                <a:moveTo>
                  <a:pt x="0" y="0"/>
                </a:moveTo>
                <a:lnTo>
                  <a:pt x="862014" y="0"/>
                </a:lnTo>
                <a:lnTo>
                  <a:pt x="862014" y="862014"/>
                </a:lnTo>
                <a:lnTo>
                  <a:pt x="0" y="862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2059" y="360961"/>
            <a:ext cx="13483882" cy="11247715"/>
          </a:xfrm>
          <a:custGeom>
            <a:avLst/>
            <a:gdLst/>
            <a:ahLst/>
            <a:cxnLst/>
            <a:rect l="l" t="t" r="r" b="b"/>
            <a:pathLst>
              <a:path w="13483882" h="11247715">
                <a:moveTo>
                  <a:pt x="0" y="0"/>
                </a:moveTo>
                <a:lnTo>
                  <a:pt x="13483882" y="0"/>
                </a:lnTo>
                <a:lnTo>
                  <a:pt x="13483882" y="11247715"/>
                </a:lnTo>
                <a:lnTo>
                  <a:pt x="0" y="1124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" t="-648" b="-6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70643" y="649903"/>
            <a:ext cx="12546714" cy="7151207"/>
          </a:xfrm>
          <a:custGeom>
            <a:avLst/>
            <a:gdLst/>
            <a:ahLst/>
            <a:cxnLst/>
            <a:rect l="l" t="t" r="r" b="b"/>
            <a:pathLst>
              <a:path w="12546714" h="7151207">
                <a:moveTo>
                  <a:pt x="0" y="0"/>
                </a:moveTo>
                <a:lnTo>
                  <a:pt x="12546714" y="0"/>
                </a:lnTo>
                <a:lnTo>
                  <a:pt x="12546714" y="7151207"/>
                </a:lnTo>
                <a:lnTo>
                  <a:pt x="0" y="7151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06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3005" y="3960335"/>
            <a:ext cx="11972359" cy="4781414"/>
          </a:xfrm>
          <a:custGeom>
            <a:avLst/>
            <a:gdLst/>
            <a:ahLst/>
            <a:cxnLst/>
            <a:rect l="l" t="t" r="r" b="b"/>
            <a:pathLst>
              <a:path w="11972359" h="4781414">
                <a:moveTo>
                  <a:pt x="0" y="0"/>
                </a:moveTo>
                <a:lnTo>
                  <a:pt x="11972359" y="0"/>
                </a:lnTo>
                <a:lnTo>
                  <a:pt x="11972359" y="4781414"/>
                </a:lnTo>
                <a:lnTo>
                  <a:pt x="0" y="4781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566325"/>
            <a:ext cx="18288000" cy="275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  <a:spcBef>
                <a:spcPct val="0"/>
              </a:spcBef>
            </a:pPr>
            <a:r>
              <a:rPr lang="en-US" sz="79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Heuristic &amp; Accessibility Evaluations: Highlights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910511" y="6077654"/>
            <a:ext cx="2399114" cy="546775"/>
            <a:chOff x="0" y="0"/>
            <a:chExt cx="2730500" cy="622300"/>
          </a:xfrm>
        </p:grpSpPr>
        <p:sp>
          <p:nvSpPr>
            <p:cNvPr id="5" name="Freeform 5"/>
            <p:cNvSpPr/>
            <p:nvPr/>
          </p:nvSpPr>
          <p:spPr>
            <a:xfrm>
              <a:off x="-36830" y="50800"/>
              <a:ext cx="2722880" cy="577850"/>
            </a:xfrm>
            <a:custGeom>
              <a:avLst/>
              <a:gdLst/>
              <a:ahLst/>
              <a:cxnLst/>
              <a:rect l="l" t="t" r="r" b="b"/>
              <a:pathLst>
                <a:path w="2722880" h="577850">
                  <a:moveTo>
                    <a:pt x="87630" y="0"/>
                  </a:moveTo>
                  <a:cubicBezTo>
                    <a:pt x="1013460" y="15240"/>
                    <a:pt x="1084580" y="71120"/>
                    <a:pt x="1174750" y="73660"/>
                  </a:cubicBezTo>
                  <a:cubicBezTo>
                    <a:pt x="1257300" y="74930"/>
                    <a:pt x="1334770" y="30480"/>
                    <a:pt x="1413510" y="21590"/>
                  </a:cubicBezTo>
                  <a:cubicBezTo>
                    <a:pt x="1492250" y="12700"/>
                    <a:pt x="1569720" y="1270"/>
                    <a:pt x="1647190" y="21590"/>
                  </a:cubicBezTo>
                  <a:cubicBezTo>
                    <a:pt x="1738630" y="44450"/>
                    <a:pt x="1838960" y="177800"/>
                    <a:pt x="1920240" y="173990"/>
                  </a:cubicBezTo>
                  <a:cubicBezTo>
                    <a:pt x="1990090" y="170180"/>
                    <a:pt x="2039620" y="64770"/>
                    <a:pt x="2108200" y="41910"/>
                  </a:cubicBezTo>
                  <a:cubicBezTo>
                    <a:pt x="2178050" y="20320"/>
                    <a:pt x="2255520" y="20320"/>
                    <a:pt x="2339340" y="41910"/>
                  </a:cubicBezTo>
                  <a:cubicBezTo>
                    <a:pt x="2452370" y="72390"/>
                    <a:pt x="2703830" y="269240"/>
                    <a:pt x="2715260" y="255270"/>
                  </a:cubicBezTo>
                  <a:cubicBezTo>
                    <a:pt x="2722880" y="245110"/>
                    <a:pt x="2560320" y="48260"/>
                    <a:pt x="2523490" y="63500"/>
                  </a:cubicBezTo>
                  <a:cubicBezTo>
                    <a:pt x="2473960" y="82550"/>
                    <a:pt x="2573020" y="462280"/>
                    <a:pt x="2508250" y="520700"/>
                  </a:cubicBezTo>
                  <a:cubicBezTo>
                    <a:pt x="2461260" y="561340"/>
                    <a:pt x="2367280" y="504190"/>
                    <a:pt x="2275840" y="499110"/>
                  </a:cubicBezTo>
                  <a:cubicBezTo>
                    <a:pt x="2148840" y="494030"/>
                    <a:pt x="1941830" y="505460"/>
                    <a:pt x="1814830" y="499110"/>
                  </a:cubicBezTo>
                  <a:cubicBezTo>
                    <a:pt x="1724660" y="495300"/>
                    <a:pt x="1675130" y="482600"/>
                    <a:pt x="1584960" y="478790"/>
                  </a:cubicBezTo>
                  <a:cubicBezTo>
                    <a:pt x="1457960" y="472440"/>
                    <a:pt x="1250950" y="483870"/>
                    <a:pt x="1123950" y="478790"/>
                  </a:cubicBezTo>
                  <a:cubicBezTo>
                    <a:pt x="1033780" y="474980"/>
                    <a:pt x="994410" y="462280"/>
                    <a:pt x="894080" y="457200"/>
                  </a:cubicBezTo>
                  <a:cubicBezTo>
                    <a:pt x="707390" y="449580"/>
                    <a:pt x="203200" y="577850"/>
                    <a:pt x="87630" y="462280"/>
                  </a:cubicBezTo>
                  <a:cubicBezTo>
                    <a:pt x="0" y="374650"/>
                    <a:pt x="87630" y="0"/>
                    <a:pt x="87630" y="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8115" y="3810952"/>
            <a:ext cx="12533333" cy="5628830"/>
          </a:xfrm>
          <a:custGeom>
            <a:avLst/>
            <a:gdLst/>
            <a:ahLst/>
            <a:cxnLst/>
            <a:rect l="l" t="t" r="r" b="b"/>
            <a:pathLst>
              <a:path w="12533333" h="5628830">
                <a:moveTo>
                  <a:pt x="0" y="0"/>
                </a:moveTo>
                <a:lnTo>
                  <a:pt x="12533334" y="0"/>
                </a:lnTo>
                <a:lnTo>
                  <a:pt x="12533334" y="5628831"/>
                </a:lnTo>
                <a:lnTo>
                  <a:pt x="0" y="5628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" b="-1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442173"/>
            <a:ext cx="18068165" cy="275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  <a:spcBef>
                <a:spcPct val="0"/>
              </a:spcBef>
            </a:pPr>
            <a:r>
              <a:rPr lang="en-US" sz="79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Heuristic &amp; Accessibility Evaluations: Highlights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142797" y="3810953"/>
            <a:ext cx="1332548" cy="439103"/>
            <a:chOff x="0" y="0"/>
            <a:chExt cx="1776730" cy="585470"/>
          </a:xfrm>
        </p:grpSpPr>
        <p:sp>
          <p:nvSpPr>
            <p:cNvPr id="5" name="Freeform 5"/>
            <p:cNvSpPr/>
            <p:nvPr/>
          </p:nvSpPr>
          <p:spPr>
            <a:xfrm>
              <a:off x="-43180" y="-1270"/>
              <a:ext cx="1836420" cy="681990"/>
            </a:xfrm>
            <a:custGeom>
              <a:avLst/>
              <a:gdLst/>
              <a:ahLst/>
              <a:cxnLst/>
              <a:rect l="l" t="t" r="r" b="b"/>
              <a:pathLst>
                <a:path w="1836420" h="681990">
                  <a:moveTo>
                    <a:pt x="93980" y="73660"/>
                  </a:moveTo>
                  <a:cubicBezTo>
                    <a:pt x="1347470" y="68580"/>
                    <a:pt x="1400810" y="55880"/>
                    <a:pt x="1489710" y="52070"/>
                  </a:cubicBezTo>
                  <a:cubicBezTo>
                    <a:pt x="1581150" y="48260"/>
                    <a:pt x="1717040" y="0"/>
                    <a:pt x="1769110" y="52070"/>
                  </a:cubicBezTo>
                  <a:cubicBezTo>
                    <a:pt x="1836420" y="119380"/>
                    <a:pt x="1836420" y="443230"/>
                    <a:pt x="1769110" y="509270"/>
                  </a:cubicBezTo>
                  <a:cubicBezTo>
                    <a:pt x="1717040" y="561340"/>
                    <a:pt x="1582420" y="506730"/>
                    <a:pt x="1490980" y="509270"/>
                  </a:cubicBezTo>
                  <a:cubicBezTo>
                    <a:pt x="1404620" y="513080"/>
                    <a:pt x="1351280" y="525780"/>
                    <a:pt x="1235710" y="530860"/>
                  </a:cubicBezTo>
                  <a:cubicBezTo>
                    <a:pt x="990600" y="541020"/>
                    <a:pt x="242570" y="681990"/>
                    <a:pt x="93980" y="534670"/>
                  </a:cubicBezTo>
                  <a:cubicBezTo>
                    <a:pt x="0" y="441960"/>
                    <a:pt x="93980" y="73660"/>
                    <a:pt x="93980" y="7366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58990" y="7187565"/>
            <a:ext cx="1733550" cy="450532"/>
            <a:chOff x="0" y="0"/>
            <a:chExt cx="2311400" cy="600710"/>
          </a:xfrm>
        </p:grpSpPr>
        <p:sp>
          <p:nvSpPr>
            <p:cNvPr id="7" name="Freeform 7"/>
            <p:cNvSpPr/>
            <p:nvPr/>
          </p:nvSpPr>
          <p:spPr>
            <a:xfrm>
              <a:off x="-50800" y="43180"/>
              <a:ext cx="2317750" cy="659130"/>
            </a:xfrm>
            <a:custGeom>
              <a:avLst/>
              <a:gdLst/>
              <a:ahLst/>
              <a:cxnLst/>
              <a:rect l="l" t="t" r="r" b="b"/>
              <a:pathLst>
                <a:path w="2317750" h="659130">
                  <a:moveTo>
                    <a:pt x="101600" y="7620"/>
                  </a:moveTo>
                  <a:cubicBezTo>
                    <a:pt x="1875790" y="12700"/>
                    <a:pt x="1916430" y="0"/>
                    <a:pt x="1997710" y="27940"/>
                  </a:cubicBezTo>
                  <a:cubicBezTo>
                    <a:pt x="2099310" y="64770"/>
                    <a:pt x="2301240" y="251460"/>
                    <a:pt x="2310130" y="241300"/>
                  </a:cubicBezTo>
                  <a:cubicBezTo>
                    <a:pt x="2317750" y="233680"/>
                    <a:pt x="2169160" y="36830"/>
                    <a:pt x="2134870" y="49530"/>
                  </a:cubicBezTo>
                  <a:cubicBezTo>
                    <a:pt x="2090420" y="66040"/>
                    <a:pt x="2183130" y="482600"/>
                    <a:pt x="2128520" y="506730"/>
                  </a:cubicBezTo>
                  <a:cubicBezTo>
                    <a:pt x="2081530" y="527050"/>
                    <a:pt x="1880870" y="261620"/>
                    <a:pt x="1869440" y="271780"/>
                  </a:cubicBezTo>
                  <a:cubicBezTo>
                    <a:pt x="1858010" y="280670"/>
                    <a:pt x="2016760" y="453390"/>
                    <a:pt x="1997710" y="485140"/>
                  </a:cubicBezTo>
                  <a:cubicBezTo>
                    <a:pt x="1978660" y="515620"/>
                    <a:pt x="1875790" y="469900"/>
                    <a:pt x="1760220" y="464820"/>
                  </a:cubicBezTo>
                  <a:cubicBezTo>
                    <a:pt x="1457960" y="452120"/>
                    <a:pt x="292100" y="659130"/>
                    <a:pt x="101600" y="468630"/>
                  </a:cubicBezTo>
                  <a:cubicBezTo>
                    <a:pt x="0" y="368300"/>
                    <a:pt x="101600" y="7620"/>
                    <a:pt x="101600" y="762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2683476" y="7494221"/>
            <a:ext cx="1073511" cy="107351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7360" y="3539994"/>
            <a:ext cx="3445787" cy="808531"/>
            <a:chOff x="0" y="0"/>
            <a:chExt cx="4594383" cy="107804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594383" cy="1078041"/>
              <a:chOff x="0" y="0"/>
              <a:chExt cx="815273" cy="1912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5273" cy="191298"/>
              </a:xfrm>
              <a:custGeom>
                <a:avLst/>
                <a:gdLst/>
                <a:ahLst/>
                <a:cxnLst/>
                <a:rect l="l" t="t" r="r" b="b"/>
                <a:pathLst>
                  <a:path w="815273" h="191298">
                    <a:moveTo>
                      <a:pt x="95649" y="0"/>
                    </a:moveTo>
                    <a:lnTo>
                      <a:pt x="719624" y="0"/>
                    </a:lnTo>
                    <a:cubicBezTo>
                      <a:pt x="772450" y="0"/>
                      <a:pt x="815273" y="42824"/>
                      <a:pt x="815273" y="95649"/>
                    </a:cubicBezTo>
                    <a:lnTo>
                      <a:pt x="815273" y="95649"/>
                    </a:lnTo>
                    <a:cubicBezTo>
                      <a:pt x="815273" y="148475"/>
                      <a:pt x="772450" y="191298"/>
                      <a:pt x="719624" y="191298"/>
                    </a:cubicBezTo>
                    <a:lnTo>
                      <a:pt x="95649" y="191298"/>
                    </a:lnTo>
                    <a:cubicBezTo>
                      <a:pt x="42824" y="191298"/>
                      <a:pt x="0" y="148475"/>
                      <a:pt x="0" y="95649"/>
                    </a:cubicBezTo>
                    <a:lnTo>
                      <a:pt x="0" y="95649"/>
                    </a:lnTo>
                    <a:cubicBezTo>
                      <a:pt x="0" y="42824"/>
                      <a:pt x="42824" y="0"/>
                      <a:pt x="95649" y="0"/>
                    </a:cubicBezTo>
                    <a:close/>
                  </a:path>
                </a:pathLst>
              </a:custGeom>
              <a:solidFill>
                <a:srgbClr val="CBE6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76200"/>
                <a:ext cx="815273" cy="267498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193516"/>
              <a:ext cx="4594383" cy="734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Cognitive load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2683476" y="4852717"/>
            <a:ext cx="1073511" cy="107351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2979" y="6304690"/>
            <a:ext cx="4534506" cy="808531"/>
            <a:chOff x="0" y="0"/>
            <a:chExt cx="6046008" cy="107804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046008" cy="1078041"/>
              <a:chOff x="0" y="0"/>
              <a:chExt cx="1072864" cy="19129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72864" cy="191298"/>
              </a:xfrm>
              <a:custGeom>
                <a:avLst/>
                <a:gdLst/>
                <a:ahLst/>
                <a:cxnLst/>
                <a:rect l="l" t="t" r="r" b="b"/>
                <a:pathLst>
                  <a:path w="1072864" h="191298">
                    <a:moveTo>
                      <a:pt x="84919" y="0"/>
                    </a:moveTo>
                    <a:lnTo>
                      <a:pt x="987945" y="0"/>
                    </a:lnTo>
                    <a:cubicBezTo>
                      <a:pt x="1010467" y="0"/>
                      <a:pt x="1032066" y="8947"/>
                      <a:pt x="1047992" y="24872"/>
                    </a:cubicBezTo>
                    <a:cubicBezTo>
                      <a:pt x="1063917" y="40798"/>
                      <a:pt x="1072864" y="62397"/>
                      <a:pt x="1072864" y="84919"/>
                    </a:cubicBezTo>
                    <a:lnTo>
                      <a:pt x="1072864" y="106379"/>
                    </a:lnTo>
                    <a:cubicBezTo>
                      <a:pt x="1072864" y="128901"/>
                      <a:pt x="1063917" y="150501"/>
                      <a:pt x="1047992" y="166426"/>
                    </a:cubicBezTo>
                    <a:cubicBezTo>
                      <a:pt x="1032066" y="182352"/>
                      <a:pt x="1010467" y="191298"/>
                      <a:pt x="987945" y="191298"/>
                    </a:cubicBezTo>
                    <a:lnTo>
                      <a:pt x="84919" y="191298"/>
                    </a:lnTo>
                    <a:cubicBezTo>
                      <a:pt x="62397" y="191298"/>
                      <a:pt x="40798" y="182352"/>
                      <a:pt x="24872" y="166426"/>
                    </a:cubicBezTo>
                    <a:cubicBezTo>
                      <a:pt x="8947" y="150501"/>
                      <a:pt x="0" y="128901"/>
                      <a:pt x="0" y="106379"/>
                    </a:cubicBezTo>
                    <a:lnTo>
                      <a:pt x="0" y="84919"/>
                    </a:lnTo>
                    <a:cubicBezTo>
                      <a:pt x="0" y="62397"/>
                      <a:pt x="8947" y="40798"/>
                      <a:pt x="24872" y="24872"/>
                    </a:cubicBezTo>
                    <a:cubicBezTo>
                      <a:pt x="40798" y="8947"/>
                      <a:pt x="62397" y="0"/>
                      <a:pt x="84919" y="0"/>
                    </a:cubicBezTo>
                    <a:close/>
                  </a:path>
                </a:pathLst>
              </a:custGeom>
              <a:solidFill>
                <a:srgbClr val="FCCCC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76200"/>
                <a:ext cx="1072864" cy="267498"/>
              </a:xfrm>
              <a:prstGeom prst="rect">
                <a:avLst/>
              </a:prstGeom>
            </p:spPr>
            <p:txBody>
              <a:bodyPr lIns="44135" tIns="44135" rIns="44135" bIns="44135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193516"/>
              <a:ext cx="6046008" cy="734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Difficult to Navigate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2653498" y="2169232"/>
            <a:ext cx="1073511" cy="107351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069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70473" y="8948732"/>
            <a:ext cx="2899517" cy="808531"/>
            <a:chOff x="0" y="0"/>
            <a:chExt cx="3866023" cy="107804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866023" cy="1078041"/>
              <a:chOff x="0" y="0"/>
              <a:chExt cx="686026" cy="19129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86026" cy="191298"/>
              </a:xfrm>
              <a:custGeom>
                <a:avLst/>
                <a:gdLst/>
                <a:ahLst/>
                <a:cxnLst/>
                <a:rect l="l" t="t" r="r" b="b"/>
                <a:pathLst>
                  <a:path w="686026" h="191298">
                    <a:moveTo>
                      <a:pt x="95649" y="0"/>
                    </a:moveTo>
                    <a:lnTo>
                      <a:pt x="590377" y="0"/>
                    </a:lnTo>
                    <a:cubicBezTo>
                      <a:pt x="643202" y="0"/>
                      <a:pt x="686026" y="42824"/>
                      <a:pt x="686026" y="95649"/>
                    </a:cubicBezTo>
                    <a:lnTo>
                      <a:pt x="686026" y="95649"/>
                    </a:lnTo>
                    <a:cubicBezTo>
                      <a:pt x="686026" y="121017"/>
                      <a:pt x="675949" y="145346"/>
                      <a:pt x="658011" y="163283"/>
                    </a:cubicBezTo>
                    <a:cubicBezTo>
                      <a:pt x="640073" y="181221"/>
                      <a:pt x="615744" y="191298"/>
                      <a:pt x="590377" y="191298"/>
                    </a:cubicBezTo>
                    <a:lnTo>
                      <a:pt x="95649" y="191298"/>
                    </a:lnTo>
                    <a:cubicBezTo>
                      <a:pt x="42824" y="191298"/>
                      <a:pt x="0" y="148475"/>
                      <a:pt x="0" y="95649"/>
                    </a:cubicBezTo>
                    <a:lnTo>
                      <a:pt x="0" y="95649"/>
                    </a:lnTo>
                    <a:cubicBezTo>
                      <a:pt x="0" y="42824"/>
                      <a:pt x="42824" y="0"/>
                      <a:pt x="95649" y="0"/>
                    </a:cubicBezTo>
                    <a:close/>
                  </a:path>
                </a:pathLst>
              </a:custGeom>
              <a:solidFill>
                <a:srgbClr val="1D58A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76200"/>
                <a:ext cx="686026" cy="267498"/>
              </a:xfrm>
              <a:prstGeom prst="rect">
                <a:avLst/>
              </a:prstGeom>
            </p:spPr>
            <p:txBody>
              <a:bodyPr lIns="48782" tIns="48782" rIns="48782" bIns="48782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193516"/>
              <a:ext cx="3866023" cy="734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Fatigue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54428" y="798471"/>
            <a:ext cx="4331608" cy="1073511"/>
            <a:chOff x="0" y="0"/>
            <a:chExt cx="1024858" cy="25399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24858" cy="253993"/>
            </a:xfrm>
            <a:custGeom>
              <a:avLst/>
              <a:gdLst/>
              <a:ahLst/>
              <a:cxnLst/>
              <a:rect l="l" t="t" r="r" b="b"/>
              <a:pathLst>
                <a:path w="1024858" h="253993">
                  <a:moveTo>
                    <a:pt x="80429" y="0"/>
                  </a:moveTo>
                  <a:lnTo>
                    <a:pt x="944430" y="0"/>
                  </a:lnTo>
                  <a:cubicBezTo>
                    <a:pt x="965761" y="0"/>
                    <a:pt x="986218" y="8474"/>
                    <a:pt x="1001301" y="23557"/>
                  </a:cubicBezTo>
                  <a:cubicBezTo>
                    <a:pt x="1016385" y="38640"/>
                    <a:pt x="1024858" y="59098"/>
                    <a:pt x="1024858" y="80429"/>
                  </a:cubicBezTo>
                  <a:lnTo>
                    <a:pt x="1024858" y="173564"/>
                  </a:lnTo>
                  <a:cubicBezTo>
                    <a:pt x="1024858" y="194895"/>
                    <a:pt x="1016385" y="215352"/>
                    <a:pt x="1001301" y="230436"/>
                  </a:cubicBezTo>
                  <a:cubicBezTo>
                    <a:pt x="986218" y="245519"/>
                    <a:pt x="965761" y="253993"/>
                    <a:pt x="944430" y="253993"/>
                  </a:cubicBezTo>
                  <a:lnTo>
                    <a:pt x="80429" y="253993"/>
                  </a:lnTo>
                  <a:cubicBezTo>
                    <a:pt x="59098" y="253993"/>
                    <a:pt x="38640" y="245519"/>
                    <a:pt x="23557" y="230436"/>
                  </a:cubicBezTo>
                  <a:cubicBezTo>
                    <a:pt x="8474" y="215352"/>
                    <a:pt x="0" y="194895"/>
                    <a:pt x="0" y="173564"/>
                  </a:cubicBezTo>
                  <a:lnTo>
                    <a:pt x="0" y="80429"/>
                  </a:lnTo>
                  <a:cubicBezTo>
                    <a:pt x="0" y="59098"/>
                    <a:pt x="8474" y="38640"/>
                    <a:pt x="23557" y="23557"/>
                  </a:cubicBezTo>
                  <a:cubicBezTo>
                    <a:pt x="38640" y="8474"/>
                    <a:pt x="59098" y="0"/>
                    <a:pt x="80429" y="0"/>
                  </a:cubicBezTo>
                  <a:close/>
                </a:path>
              </a:pathLst>
            </a:custGeom>
            <a:solidFill>
              <a:srgbClr val="EF5E3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024858" cy="330193"/>
            </a:xfrm>
            <a:prstGeom prst="rect">
              <a:avLst/>
            </a:prstGeom>
          </p:spPr>
          <p:txBody>
            <a:bodyPr lIns="48782" tIns="48782" rIns="48782" bIns="48782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147175" y="26839"/>
            <a:ext cx="11478785" cy="10858025"/>
            <a:chOff x="0" y="0"/>
            <a:chExt cx="3023219" cy="285972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023219" cy="2859727"/>
            </a:xfrm>
            <a:custGeom>
              <a:avLst/>
              <a:gdLst/>
              <a:ahLst/>
              <a:cxnLst/>
              <a:rect l="l" t="t" r="r" b="b"/>
              <a:pathLst>
                <a:path w="3023219" h="2859727">
                  <a:moveTo>
                    <a:pt x="0" y="0"/>
                  </a:moveTo>
                  <a:lnTo>
                    <a:pt x="3023219" y="0"/>
                  </a:lnTo>
                  <a:lnTo>
                    <a:pt x="3023219" y="2859727"/>
                  </a:lnTo>
                  <a:lnTo>
                    <a:pt x="0" y="2859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3023219" cy="2935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320988" y="-285512"/>
            <a:ext cx="11478785" cy="10858025"/>
            <a:chOff x="0" y="0"/>
            <a:chExt cx="3023219" cy="285972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23219" cy="2859727"/>
            </a:xfrm>
            <a:custGeom>
              <a:avLst/>
              <a:gdLst/>
              <a:ahLst/>
              <a:cxnLst/>
              <a:rect l="l" t="t" r="r" b="b"/>
              <a:pathLst>
                <a:path w="3023219" h="2859727">
                  <a:moveTo>
                    <a:pt x="34397" y="0"/>
                  </a:moveTo>
                  <a:lnTo>
                    <a:pt x="2988822" y="0"/>
                  </a:lnTo>
                  <a:cubicBezTo>
                    <a:pt x="3007819" y="0"/>
                    <a:pt x="3023219" y="15400"/>
                    <a:pt x="3023219" y="34397"/>
                  </a:cubicBezTo>
                  <a:lnTo>
                    <a:pt x="3023219" y="2825329"/>
                  </a:lnTo>
                  <a:cubicBezTo>
                    <a:pt x="3023219" y="2844326"/>
                    <a:pt x="3007819" y="2859727"/>
                    <a:pt x="2988822" y="2859727"/>
                  </a:cubicBezTo>
                  <a:lnTo>
                    <a:pt x="34397" y="2859727"/>
                  </a:lnTo>
                  <a:cubicBezTo>
                    <a:pt x="15400" y="2859727"/>
                    <a:pt x="0" y="2844326"/>
                    <a:pt x="0" y="2825329"/>
                  </a:cubicBezTo>
                  <a:lnTo>
                    <a:pt x="0" y="34397"/>
                  </a:lnTo>
                  <a:cubicBezTo>
                    <a:pt x="0" y="15400"/>
                    <a:pt x="15400" y="0"/>
                    <a:pt x="34397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3023219" cy="2935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717061" y="2282586"/>
            <a:ext cx="10339013" cy="2651710"/>
            <a:chOff x="0" y="0"/>
            <a:chExt cx="13785350" cy="3535614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3785350" cy="3535614"/>
              <a:chOff x="0" y="0"/>
              <a:chExt cx="2970807" cy="761941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970807" cy="761941"/>
              </a:xfrm>
              <a:custGeom>
                <a:avLst/>
                <a:gdLst/>
                <a:ahLst/>
                <a:cxnLst/>
                <a:rect l="l" t="t" r="r" b="b"/>
                <a:pathLst>
                  <a:path w="2970807" h="761941">
                    <a:moveTo>
                      <a:pt x="33696" y="0"/>
                    </a:moveTo>
                    <a:lnTo>
                      <a:pt x="2937111" y="0"/>
                    </a:lnTo>
                    <a:cubicBezTo>
                      <a:pt x="2946048" y="0"/>
                      <a:pt x="2954619" y="3550"/>
                      <a:pt x="2960938" y="9869"/>
                    </a:cubicBezTo>
                    <a:cubicBezTo>
                      <a:pt x="2967257" y="16189"/>
                      <a:pt x="2970807" y="24759"/>
                      <a:pt x="2970807" y="33696"/>
                    </a:cubicBezTo>
                    <a:lnTo>
                      <a:pt x="2970807" y="728245"/>
                    </a:lnTo>
                    <a:cubicBezTo>
                      <a:pt x="2970807" y="737182"/>
                      <a:pt x="2967257" y="745753"/>
                      <a:pt x="2960938" y="752072"/>
                    </a:cubicBezTo>
                    <a:cubicBezTo>
                      <a:pt x="2954619" y="758391"/>
                      <a:pt x="2946048" y="761941"/>
                      <a:pt x="2937111" y="761941"/>
                    </a:cubicBezTo>
                    <a:lnTo>
                      <a:pt x="33696" y="761941"/>
                    </a:lnTo>
                    <a:cubicBezTo>
                      <a:pt x="24759" y="761941"/>
                      <a:pt x="16189" y="758391"/>
                      <a:pt x="9869" y="752072"/>
                    </a:cubicBezTo>
                    <a:cubicBezTo>
                      <a:pt x="3550" y="745753"/>
                      <a:pt x="0" y="737182"/>
                      <a:pt x="0" y="728245"/>
                    </a:cubicBezTo>
                    <a:lnTo>
                      <a:pt x="0" y="33696"/>
                    </a:lnTo>
                    <a:cubicBezTo>
                      <a:pt x="0" y="24759"/>
                      <a:pt x="3550" y="16189"/>
                      <a:pt x="9869" y="9869"/>
                    </a:cubicBezTo>
                    <a:cubicBezTo>
                      <a:pt x="16189" y="3550"/>
                      <a:pt x="24759" y="0"/>
                      <a:pt x="33696" y="0"/>
                    </a:cubicBezTo>
                    <a:close/>
                  </a:path>
                </a:pathLst>
              </a:custGeom>
              <a:solidFill>
                <a:srgbClr val="CBE6F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76200"/>
                <a:ext cx="2970807" cy="838141"/>
              </a:xfrm>
              <a:prstGeom prst="rect">
                <a:avLst/>
              </a:prstGeom>
            </p:spPr>
            <p:txBody>
              <a:bodyPr lIns="40168" tIns="40168" rIns="40168" bIns="40168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75691" y="246867"/>
              <a:ext cx="13314204" cy="3035287"/>
              <a:chOff x="0" y="0"/>
              <a:chExt cx="2869273" cy="654119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2869273" cy="654119"/>
              </a:xfrm>
              <a:custGeom>
                <a:avLst/>
                <a:gdLst/>
                <a:ahLst/>
                <a:cxnLst/>
                <a:rect l="l" t="t" r="r" b="b"/>
                <a:pathLst>
                  <a:path w="2869273" h="654119">
                    <a:moveTo>
                      <a:pt x="34889" y="0"/>
                    </a:moveTo>
                    <a:lnTo>
                      <a:pt x="2834384" y="0"/>
                    </a:lnTo>
                    <a:cubicBezTo>
                      <a:pt x="2853653" y="0"/>
                      <a:pt x="2869273" y="15620"/>
                      <a:pt x="2869273" y="34889"/>
                    </a:cubicBezTo>
                    <a:lnTo>
                      <a:pt x="2869273" y="619230"/>
                    </a:lnTo>
                    <a:cubicBezTo>
                      <a:pt x="2869273" y="638498"/>
                      <a:pt x="2853653" y="654119"/>
                      <a:pt x="2834384" y="654119"/>
                    </a:cubicBezTo>
                    <a:lnTo>
                      <a:pt x="34889" y="654119"/>
                    </a:lnTo>
                    <a:cubicBezTo>
                      <a:pt x="25636" y="654119"/>
                      <a:pt x="16762" y="650443"/>
                      <a:pt x="10219" y="643900"/>
                    </a:cubicBezTo>
                    <a:cubicBezTo>
                      <a:pt x="3676" y="637357"/>
                      <a:pt x="0" y="628483"/>
                      <a:pt x="0" y="619230"/>
                    </a:cubicBezTo>
                    <a:lnTo>
                      <a:pt x="0" y="34889"/>
                    </a:lnTo>
                    <a:cubicBezTo>
                      <a:pt x="0" y="15620"/>
                      <a:pt x="15620" y="0"/>
                      <a:pt x="3488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133350"/>
                <a:ext cx="2869273" cy="787469"/>
              </a:xfrm>
              <a:prstGeom prst="rect">
                <a:avLst/>
              </a:prstGeom>
            </p:spPr>
            <p:txBody>
              <a:bodyPr lIns="40168" tIns="40168" rIns="40168" bIns="40168" rtlCol="0" anchor="ctr"/>
              <a:lstStyle/>
              <a:p>
                <a:pPr algn="ctr">
                  <a:lnSpc>
                    <a:spcPts val="4130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73428" y="132567"/>
              <a:ext cx="13557410" cy="2847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8"/>
                </a:lnSpc>
              </a:pPr>
              <a:endParaRPr/>
            </a:p>
            <a:p>
              <a:pPr marL="0" lvl="0" indent="0" algn="ctr">
                <a:lnSpc>
                  <a:spcPts val="4495"/>
                </a:lnSpc>
                <a:spcBef>
                  <a:spcPct val="0"/>
                </a:spcBef>
              </a:pPr>
              <a:r>
                <a:rPr lang="en-US" sz="3211" b="1">
                  <a:solidFill>
                    <a:srgbClr val="FCCCCC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“In the landing page there should be more information for both reasons that people come here”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6846907" y="6889383"/>
            <a:ext cx="4331608" cy="1073511"/>
            <a:chOff x="0" y="0"/>
            <a:chExt cx="1024858" cy="25399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24858" cy="253993"/>
            </a:xfrm>
            <a:custGeom>
              <a:avLst/>
              <a:gdLst/>
              <a:ahLst/>
              <a:cxnLst/>
              <a:rect l="l" t="t" r="r" b="b"/>
              <a:pathLst>
                <a:path w="1024858" h="253993">
                  <a:moveTo>
                    <a:pt x="80429" y="0"/>
                  </a:moveTo>
                  <a:lnTo>
                    <a:pt x="944430" y="0"/>
                  </a:lnTo>
                  <a:cubicBezTo>
                    <a:pt x="965761" y="0"/>
                    <a:pt x="986218" y="8474"/>
                    <a:pt x="1001301" y="23557"/>
                  </a:cubicBezTo>
                  <a:cubicBezTo>
                    <a:pt x="1016385" y="38640"/>
                    <a:pt x="1024858" y="59098"/>
                    <a:pt x="1024858" y="80429"/>
                  </a:cubicBezTo>
                  <a:lnTo>
                    <a:pt x="1024858" y="173564"/>
                  </a:lnTo>
                  <a:cubicBezTo>
                    <a:pt x="1024858" y="194895"/>
                    <a:pt x="1016385" y="215352"/>
                    <a:pt x="1001301" y="230436"/>
                  </a:cubicBezTo>
                  <a:cubicBezTo>
                    <a:pt x="986218" y="245519"/>
                    <a:pt x="965761" y="253993"/>
                    <a:pt x="944430" y="253993"/>
                  </a:cubicBezTo>
                  <a:lnTo>
                    <a:pt x="80429" y="253993"/>
                  </a:lnTo>
                  <a:cubicBezTo>
                    <a:pt x="59098" y="253993"/>
                    <a:pt x="38640" y="245519"/>
                    <a:pt x="23557" y="230436"/>
                  </a:cubicBezTo>
                  <a:cubicBezTo>
                    <a:pt x="8474" y="215352"/>
                    <a:pt x="0" y="194895"/>
                    <a:pt x="0" y="173564"/>
                  </a:cubicBezTo>
                  <a:lnTo>
                    <a:pt x="0" y="80429"/>
                  </a:lnTo>
                  <a:cubicBezTo>
                    <a:pt x="0" y="59098"/>
                    <a:pt x="8474" y="38640"/>
                    <a:pt x="23557" y="23557"/>
                  </a:cubicBezTo>
                  <a:cubicBezTo>
                    <a:pt x="38640" y="8474"/>
                    <a:pt x="59098" y="0"/>
                    <a:pt x="80429" y="0"/>
                  </a:cubicBezTo>
                  <a:close/>
                </a:path>
              </a:pathLst>
            </a:custGeom>
            <a:solidFill>
              <a:srgbClr val="1D58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1024858" cy="330193"/>
            </a:xfrm>
            <a:prstGeom prst="rect">
              <a:avLst/>
            </a:prstGeom>
          </p:spPr>
          <p:txBody>
            <a:bodyPr lIns="48782" tIns="48782" rIns="48782" bIns="48782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 rot="-10800000">
            <a:off x="11029679" y="5143500"/>
            <a:ext cx="2264673" cy="1565455"/>
          </a:xfrm>
          <a:custGeom>
            <a:avLst/>
            <a:gdLst/>
            <a:ahLst/>
            <a:cxnLst/>
            <a:rect l="l" t="t" r="r" b="b"/>
            <a:pathLst>
              <a:path w="2264673" h="1565455">
                <a:moveTo>
                  <a:pt x="0" y="0"/>
                </a:moveTo>
                <a:lnTo>
                  <a:pt x="2264674" y="0"/>
                </a:lnTo>
                <a:lnTo>
                  <a:pt x="2264674" y="1565455"/>
                </a:lnTo>
                <a:lnTo>
                  <a:pt x="0" y="1565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47"/>
          <p:cNvSpPr txBox="1"/>
          <p:nvPr/>
        </p:nvSpPr>
        <p:spPr>
          <a:xfrm>
            <a:off x="1293547" y="924698"/>
            <a:ext cx="361960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 RESEARCH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46907" y="429243"/>
            <a:ext cx="10079321" cy="1084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3"/>
              </a:lnSpc>
            </a:pPr>
            <a:r>
              <a:rPr lang="en-US" sz="6423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User Needs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202911" y="7015611"/>
            <a:ext cx="361960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STUDY SPACES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3294353" y="6889383"/>
            <a:ext cx="4331608" cy="1040491"/>
            <a:chOff x="0" y="0"/>
            <a:chExt cx="5775477" cy="1387321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5775477" cy="1387321"/>
              <a:chOff x="0" y="0"/>
              <a:chExt cx="1024858" cy="24618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024858" cy="246180"/>
              </a:xfrm>
              <a:custGeom>
                <a:avLst/>
                <a:gdLst/>
                <a:ahLst/>
                <a:cxnLst/>
                <a:rect l="l" t="t" r="r" b="b"/>
                <a:pathLst>
                  <a:path w="1024858" h="246180">
                    <a:moveTo>
                      <a:pt x="80429" y="0"/>
                    </a:moveTo>
                    <a:lnTo>
                      <a:pt x="944430" y="0"/>
                    </a:lnTo>
                    <a:cubicBezTo>
                      <a:pt x="965761" y="0"/>
                      <a:pt x="986218" y="8474"/>
                      <a:pt x="1001301" y="23557"/>
                    </a:cubicBezTo>
                    <a:cubicBezTo>
                      <a:pt x="1016385" y="38640"/>
                      <a:pt x="1024858" y="59098"/>
                      <a:pt x="1024858" y="80429"/>
                    </a:cubicBezTo>
                    <a:lnTo>
                      <a:pt x="1024858" y="165751"/>
                    </a:lnTo>
                    <a:cubicBezTo>
                      <a:pt x="1024858" y="187082"/>
                      <a:pt x="1016385" y="207540"/>
                      <a:pt x="1001301" y="222623"/>
                    </a:cubicBezTo>
                    <a:cubicBezTo>
                      <a:pt x="986218" y="237706"/>
                      <a:pt x="965761" y="246180"/>
                      <a:pt x="944430" y="246180"/>
                    </a:cubicBezTo>
                    <a:lnTo>
                      <a:pt x="80429" y="246180"/>
                    </a:lnTo>
                    <a:cubicBezTo>
                      <a:pt x="59098" y="246180"/>
                      <a:pt x="38640" y="237706"/>
                      <a:pt x="23557" y="222623"/>
                    </a:cubicBezTo>
                    <a:cubicBezTo>
                      <a:pt x="8474" y="207540"/>
                      <a:pt x="0" y="187082"/>
                      <a:pt x="0" y="165751"/>
                    </a:cubicBezTo>
                    <a:lnTo>
                      <a:pt x="0" y="80429"/>
                    </a:lnTo>
                    <a:cubicBezTo>
                      <a:pt x="0" y="59098"/>
                      <a:pt x="8474" y="38640"/>
                      <a:pt x="23557" y="23557"/>
                    </a:cubicBezTo>
                    <a:cubicBezTo>
                      <a:pt x="38640" y="8474"/>
                      <a:pt x="59098" y="0"/>
                      <a:pt x="80429" y="0"/>
                    </a:cubicBezTo>
                    <a:close/>
                  </a:path>
                </a:pathLst>
              </a:custGeom>
              <a:solidFill>
                <a:srgbClr val="F0692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76200"/>
                <a:ext cx="1024858" cy="322380"/>
              </a:xfrm>
              <a:prstGeom prst="rect">
                <a:avLst/>
              </a:prstGeom>
            </p:spPr>
            <p:txBody>
              <a:bodyPr lIns="48782" tIns="48782" rIns="48782" bIns="48782" rtlCol="0" anchor="ctr"/>
              <a:lstStyle/>
              <a:p>
                <a:pPr algn="ctr">
                  <a:lnSpc>
                    <a:spcPts val="2310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474672" y="231804"/>
              <a:ext cx="4826133" cy="771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40"/>
                </a:lnSpc>
                <a:spcBef>
                  <a:spcPct val="0"/>
                </a:spcBef>
              </a:pPr>
              <a:r>
                <a:rPr lang="en-US" sz="31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BORROW BOOKS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1054</Words>
  <Application>Microsoft Office PowerPoint</Application>
  <PresentationFormat>Custom</PresentationFormat>
  <Paragraphs>167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Montserrat Bold</vt:lpstr>
      <vt:lpstr>Montserrat Semi-Bold</vt:lpstr>
      <vt:lpstr>Agrandir Bold Italics</vt:lpstr>
      <vt:lpstr>Agrandir Bold</vt:lpstr>
      <vt:lpstr>Arial</vt:lpstr>
      <vt:lpstr>Calibri</vt:lpstr>
      <vt:lpstr>Montserrat Ultra-Bold</vt:lpstr>
      <vt:lpstr>Agrandir</vt:lpstr>
      <vt:lpstr>Agrandir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05 - Final Mockups</dc:title>
  <dc:creator>Lakshmi Priya Diwakar</dc:creator>
  <cp:lastModifiedBy>Lakshmi Priya Diwakar</cp:lastModifiedBy>
  <cp:revision>2</cp:revision>
  <dcterms:created xsi:type="dcterms:W3CDTF">2006-08-16T00:00:00Z</dcterms:created>
  <dcterms:modified xsi:type="dcterms:W3CDTF">2024-10-21T01:04:05Z</dcterms:modified>
  <dc:identifier>DAGTgcKbEsA</dc:identifier>
</cp:coreProperties>
</file>